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entation.xml" ContentType="application/vnd.openxmlformats-officedocument.presentationml.presentation.main+xml"/>
  <Override PartName="/ppt/slides/slide25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12.xml" ContentType="application/vnd.openxmlformats-officedocument.presentationml.slide+xml"/>
  <Override PartName="/ppt/slides/slide11.xml" ContentType="application/vnd.openxmlformats-officedocument.presentationml.slide+xml"/>
  <Override PartName="/ppt/slides/slide10.xml" ContentType="application/vnd.openxmlformats-officedocument.presentationml.slid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23.xml" ContentType="application/vnd.openxmlformats-officedocument.presentationml.slide+xml"/>
  <Override PartName="/ppt/slides/slide17.xml" ContentType="application/vnd.openxmlformats-officedocument.presentationml.slide+xml"/>
  <Override PartName="/ppt/slides/slide2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4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theme/theme3.xml" ContentType="application/vnd.openxmlformats-officedocument.theme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Props/core.xml" ContentType="application/vnd.openxmlformats-package.core-properties+xml"/>
  <Override PartName="/customXml/itemProps3.xml" ContentType="application/vnd.openxmlformats-officedocument.customXml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4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48" r:id="rId4"/>
  </p:sldMasterIdLst>
  <p:notesMasterIdLst>
    <p:notesMasterId r:id="rId32"/>
  </p:notesMasterIdLst>
  <p:handoutMasterIdLst>
    <p:handoutMasterId r:id="rId33"/>
  </p:handoutMasterIdLst>
  <p:sldIdLst>
    <p:sldId id="256" r:id="rId5"/>
    <p:sldId id="287" r:id="rId6"/>
    <p:sldId id="299" r:id="rId7"/>
    <p:sldId id="268" r:id="rId8"/>
    <p:sldId id="260" r:id="rId9"/>
    <p:sldId id="301" r:id="rId10"/>
    <p:sldId id="302" r:id="rId11"/>
    <p:sldId id="303" r:id="rId12"/>
    <p:sldId id="271" r:id="rId13"/>
    <p:sldId id="304" r:id="rId14"/>
    <p:sldId id="262" r:id="rId15"/>
    <p:sldId id="273" r:id="rId16"/>
    <p:sldId id="305" r:id="rId17"/>
    <p:sldId id="274" r:id="rId18"/>
    <p:sldId id="277" r:id="rId19"/>
    <p:sldId id="306" r:id="rId20"/>
    <p:sldId id="275" r:id="rId21"/>
    <p:sldId id="307" r:id="rId22"/>
    <p:sldId id="308" r:id="rId23"/>
    <p:sldId id="309" r:id="rId24"/>
    <p:sldId id="276" r:id="rId25"/>
    <p:sldId id="310" r:id="rId26"/>
    <p:sldId id="311" r:id="rId27"/>
    <p:sldId id="284" r:id="rId28"/>
    <p:sldId id="282" r:id="rId29"/>
    <p:sldId id="285" r:id="rId30"/>
    <p:sldId id="267" r:id="rId3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F9E"/>
    <a:srgbClr val="C1CD2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716" autoAdjust="0"/>
    <p:restoredTop sz="94647" autoAdjust="0"/>
  </p:normalViewPr>
  <p:slideViewPr>
    <p:cSldViewPr snapToGrid="0">
      <p:cViewPr>
        <p:scale>
          <a:sx n="90" d="100"/>
          <a:sy n="90" d="100"/>
        </p:scale>
        <p:origin x="-1291" y="168"/>
      </p:cViewPr>
      <p:guideLst>
        <p:guide orient="horz"/>
        <p:guide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howGuides="1">
      <p:cViewPr varScale="1">
        <p:scale>
          <a:sx n="74" d="100"/>
          <a:sy n="74" d="100"/>
        </p:scale>
        <p:origin x="-1330" y="-6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21" Type="http://schemas.openxmlformats.org/officeDocument/2006/relationships/slide" Target="slides/slide17.xml"/><Relationship Id="rId34" Type="http://schemas.openxmlformats.org/officeDocument/2006/relationships/presProps" Target="pres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handoutMaster" Target="handoutMasters/handoutMaster1.xml"/><Relationship Id="rId38" Type="http://schemas.openxmlformats.org/officeDocument/2006/relationships/customXml" Target="../customXml/item4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notesMaster" Target="notesMasters/notesMaster1.xml"/><Relationship Id="rId37" Type="http://schemas.openxmlformats.org/officeDocument/2006/relationships/tableStyles" Target="tableStyle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theme" Target="theme/theme1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viewProps" Target="viewProps.xml"/><Relationship Id="rId8" Type="http://schemas.openxmlformats.org/officeDocument/2006/relationships/slide" Target="slides/slide4.xml"/><Relationship Id="rId3" Type="http://schemas.openxmlformats.org/officeDocument/2006/relationships/customXml" Target="../customXml/item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5DC58A4-1F39-4E10-B40C-ECB2E4998083}" type="datetimeFigureOut">
              <a:rPr lang="en-US" smtClean="0"/>
              <a:t>7/22/2013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5BFFE62-8B6F-4B6C-87A1-15BE8E6B70A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656147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4BF3212-CA4A-4372-B18F-FDBCACCE5573}" type="datetimeFigureOut">
              <a:rPr lang="en-US" smtClean="0"/>
              <a:t>7/22/2013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CCDFB8-CE1E-4CEA-A9A7-0392F69410F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486889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4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783116" y="2568939"/>
            <a:ext cx="4602163" cy="389922"/>
          </a:xfrm>
        </p:spPr>
        <p:txBody>
          <a:bodyPr/>
          <a:lstStyle>
            <a:lvl1pPr marL="0" indent="0">
              <a:buFont typeface="Wingdings" pitchFamily="2" charset="2"/>
              <a:buNone/>
              <a:defRPr b="1" spc="300" baseline="0">
                <a:solidFill>
                  <a:schemeClr val="tx2"/>
                </a:solidFill>
                <a:latin typeface="Helvetica LT Std" pitchFamily="34" charset="0"/>
                <a:cs typeface="Calibri" pitchFamily="34" charset="0"/>
              </a:defRPr>
            </a:lvl1pPr>
          </a:lstStyle>
          <a:p>
            <a:r>
              <a:rPr lang="en-US" altLang="en-US" dirty="0" smtClean="0"/>
              <a:t>Author</a:t>
            </a:r>
            <a:endParaRPr lang="en-US" altLang="en-US" dirty="0"/>
          </a:p>
        </p:txBody>
      </p:sp>
      <p:sp>
        <p:nvSpPr>
          <p:cNvPr id="9" name="Rectangle 9"/>
          <p:cNvSpPr>
            <a:spLocks noGrp="1" noChangeArrowheads="1"/>
          </p:cNvSpPr>
          <p:nvPr>
            <p:ph type="ctrTitle" sz="quarter" hasCustomPrompt="1"/>
          </p:nvPr>
        </p:nvSpPr>
        <p:spPr>
          <a:xfrm>
            <a:off x="757146" y="368932"/>
            <a:ext cx="7246620" cy="1981200"/>
          </a:xfrm>
        </p:spPr>
        <p:txBody>
          <a:bodyPr anchor="b" anchorCtr="0">
            <a:normAutofit/>
          </a:bodyPr>
          <a:lstStyle>
            <a:lvl1pPr algn="l">
              <a:lnSpc>
                <a:spcPts val="4400"/>
              </a:lnSpc>
              <a:defRPr sz="4000" b="1">
                <a:solidFill>
                  <a:schemeClr val="tx2"/>
                </a:solidFill>
                <a:latin typeface="Helvetica LT Std" pitchFamily="34" charset="0"/>
                <a:cs typeface="Times New Roman" pitchFamily="18" charset="0"/>
              </a:defRPr>
            </a:lvl1pPr>
          </a:lstStyle>
          <a:p>
            <a:r>
              <a:rPr lang="en-US" dirty="0" smtClean="0"/>
              <a:t>Title here</a:t>
            </a:r>
            <a:endParaRPr lang="en-US" dirty="0"/>
          </a:p>
        </p:txBody>
      </p:sp>
      <p:sp>
        <p:nvSpPr>
          <p:cNvPr id="12" name="Rectangle 11"/>
          <p:cNvSpPr/>
          <p:nvPr userDrawn="1"/>
        </p:nvSpPr>
        <p:spPr bwMode="auto">
          <a:xfrm>
            <a:off x="0" y="0"/>
            <a:ext cx="407324" cy="2398143"/>
          </a:xfrm>
          <a:prstGeom prst="rect">
            <a:avLst/>
          </a:prstGeom>
          <a:solidFill>
            <a:srgbClr val="C1CD23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ts val="2500"/>
              </a:lnSpc>
              <a:spcBef>
                <a:spcPct val="0"/>
              </a:spcBef>
              <a:spcAft>
                <a:spcPts val="1000"/>
              </a:spcAft>
              <a:buClr>
                <a:srgbClr val="FDAA03"/>
              </a:buClr>
              <a:buSzTx/>
              <a:buFontTx/>
              <a:buNone/>
              <a:tabLst/>
            </a:pP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15" name="Straight Connector 14"/>
          <p:cNvCxnSpPr/>
          <p:nvPr userDrawn="1"/>
        </p:nvCxnSpPr>
        <p:spPr bwMode="auto">
          <a:xfrm>
            <a:off x="823649" y="2448468"/>
            <a:ext cx="7944793" cy="0"/>
          </a:xfrm>
          <a:prstGeom prst="line">
            <a:avLst/>
          </a:prstGeom>
          <a:solidFill>
            <a:srgbClr val="FFCC99"/>
          </a:solidFill>
          <a:ln w="12700" cap="flat" cmpd="sng" algn="ctr">
            <a:solidFill>
              <a:srgbClr val="C1CD23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4" name="Rectangle 13"/>
          <p:cNvSpPr/>
          <p:nvPr userDrawn="1"/>
        </p:nvSpPr>
        <p:spPr bwMode="auto">
          <a:xfrm>
            <a:off x="0" y="2510287"/>
            <a:ext cx="407324" cy="4347713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ts val="2500"/>
              </a:lnSpc>
              <a:spcBef>
                <a:spcPct val="0"/>
              </a:spcBef>
              <a:spcAft>
                <a:spcPts val="1000"/>
              </a:spcAft>
              <a:buClr>
                <a:srgbClr val="FDAA03"/>
              </a:buClr>
              <a:buSzTx/>
              <a:buFontTx/>
              <a:buNone/>
              <a:tabLst/>
            </a:pP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2"/>
              </a:solidFill>
              <a:effectLst/>
              <a:latin typeface="Arial" charset="0"/>
            </a:endParaRPr>
          </a:p>
        </p:txBody>
      </p:sp>
      <p:pic>
        <p:nvPicPr>
          <p:cNvPr id="11" name="Picture 15" descr="SEDI_PPT.emf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553325" y="2512596"/>
            <a:ext cx="1181100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3" name="Text Box 34"/>
          <p:cNvSpPr txBox="1">
            <a:spLocks noChangeArrowheads="1"/>
          </p:cNvSpPr>
          <p:nvPr userDrawn="1"/>
        </p:nvSpPr>
        <p:spPr bwMode="auto">
          <a:xfrm>
            <a:off x="5442065" y="6410476"/>
            <a:ext cx="3525723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45720" rIns="45720">
            <a:spAutoFit/>
          </a:bodyPr>
          <a:lstStyle/>
          <a:p>
            <a:pPr algn="r" eaLnBrk="0" hangingPunct="0">
              <a:defRPr/>
            </a:pPr>
            <a:r>
              <a:rPr lang="en-US" altLang="en-US" sz="700" b="0" dirty="0">
                <a:cs typeface="+mn-cs"/>
              </a:rPr>
              <a:t>HS SEDI is a trademark of the U.S. Department of Homeland </a:t>
            </a:r>
            <a:r>
              <a:rPr lang="en-US" altLang="en-US" sz="700" b="0" dirty="0" smtClean="0">
                <a:cs typeface="+mn-cs"/>
              </a:rPr>
              <a:t>Security (DHS)</a:t>
            </a:r>
          </a:p>
          <a:p>
            <a:pPr algn="r" eaLnBrk="0" hangingPunct="0">
              <a:defRPr/>
            </a:pPr>
            <a:r>
              <a:rPr lang="en-US" altLang="en-US" sz="700" b="0" dirty="0" smtClean="0">
                <a:cs typeface="+mn-cs"/>
              </a:rPr>
              <a:t>The HS SEDI FFRDC is managed and operated by The MITRE</a:t>
            </a:r>
            <a:r>
              <a:rPr lang="en-US" altLang="en-US" sz="700" b="0" baseline="0" dirty="0" smtClean="0">
                <a:cs typeface="+mn-cs"/>
              </a:rPr>
              <a:t> Corporation for DHS</a:t>
            </a:r>
            <a:endParaRPr lang="en-US" altLang="en-US" sz="700" b="0" dirty="0">
              <a:cs typeface="+mn-cs"/>
            </a:endParaRPr>
          </a:p>
        </p:txBody>
      </p:sp>
      <p:pic>
        <p:nvPicPr>
          <p:cNvPr id="17" name="Picture 17" descr="DHS_2x3.emf"/>
          <p:cNvPicPr>
            <a:picLocks noChangeAspect="1"/>
          </p:cNvPicPr>
          <p:nvPr userDrawn="1"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524456" y="6132513"/>
            <a:ext cx="1924050" cy="596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Placeholder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6996545" cy="868362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rmAutofit/>
          </a:bodyPr>
          <a:lstStyle>
            <a:lvl1pPr>
              <a:lnSpc>
                <a:spcPts val="3200"/>
              </a:lnSpc>
              <a:defRPr>
                <a:solidFill>
                  <a:schemeClr val="tx2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8" name="Tex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8229600" cy="46783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>
              <a:spcAft>
                <a:spcPts val="600"/>
              </a:spcAft>
              <a:defRPr sz="2000">
                <a:solidFill>
                  <a:schemeClr val="tx1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defRPr>
            </a:lvl1pPr>
            <a:lvl2pPr>
              <a:spcAft>
                <a:spcPts val="600"/>
              </a:spcAft>
              <a:defRPr sz="2000">
                <a:solidFill>
                  <a:schemeClr val="tx1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defRPr>
            </a:lvl2pPr>
            <a:lvl3pPr>
              <a:spcAft>
                <a:spcPts val="600"/>
              </a:spcAft>
              <a:defRPr sz="1800">
                <a:solidFill>
                  <a:schemeClr val="tx1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defRPr>
            </a:lvl3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43434" y="6227457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</a:defRPr>
            </a:lvl1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‹#›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Alternate_Title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/>
          <p:nvPr userDrawn="1"/>
        </p:nvSpPr>
        <p:spPr>
          <a:xfrm>
            <a:off x="824245" y="4025438"/>
            <a:ext cx="7946694" cy="1371600"/>
          </a:xfrm>
          <a:prstGeom prst="rect">
            <a:avLst/>
          </a:prstGeom>
          <a:noFill/>
          <a:ln w="6350">
            <a:solidFill>
              <a:schemeClr val="tx1">
                <a:lumMod val="75000"/>
                <a:lumOff val="25000"/>
              </a:schemeClr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9" name="Rectangle 28"/>
          <p:cNvSpPr/>
          <p:nvPr userDrawn="1"/>
        </p:nvSpPr>
        <p:spPr>
          <a:xfrm>
            <a:off x="7443293" y="4083050"/>
            <a:ext cx="1271016" cy="1271016"/>
          </a:xfrm>
          <a:prstGeom prst="rect">
            <a:avLst/>
          </a:prstGeom>
          <a:solidFill>
            <a:schemeClr val="bg1">
              <a:lumMod val="85000"/>
            </a:schemeClr>
          </a:solidFill>
          <a:ln w="6350">
            <a:solidFill>
              <a:schemeClr val="bg1">
                <a:lumMod val="50000"/>
              </a:schemeClr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" name="Rectangle 3"/>
          <p:cNvSpPr/>
          <p:nvPr userDrawn="1"/>
        </p:nvSpPr>
        <p:spPr>
          <a:xfrm>
            <a:off x="874246" y="4083050"/>
            <a:ext cx="1271016" cy="1271016"/>
          </a:xfrm>
          <a:prstGeom prst="rect">
            <a:avLst/>
          </a:prstGeom>
          <a:solidFill>
            <a:schemeClr val="bg1">
              <a:lumMod val="85000"/>
            </a:schemeClr>
          </a:solidFill>
          <a:ln w="6350">
            <a:solidFill>
              <a:schemeClr val="bg1">
                <a:lumMod val="50000"/>
              </a:schemeClr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Rectangle 24"/>
          <p:cNvSpPr/>
          <p:nvPr userDrawn="1"/>
        </p:nvSpPr>
        <p:spPr>
          <a:xfrm>
            <a:off x="2188055" y="4083050"/>
            <a:ext cx="1271016" cy="1271016"/>
          </a:xfrm>
          <a:prstGeom prst="rect">
            <a:avLst/>
          </a:prstGeom>
          <a:solidFill>
            <a:schemeClr val="bg1">
              <a:lumMod val="85000"/>
            </a:schemeClr>
          </a:solidFill>
          <a:ln w="6350">
            <a:solidFill>
              <a:schemeClr val="bg1">
                <a:lumMod val="50000"/>
              </a:schemeClr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Rectangle 25"/>
          <p:cNvSpPr/>
          <p:nvPr userDrawn="1"/>
        </p:nvSpPr>
        <p:spPr>
          <a:xfrm>
            <a:off x="3501864" y="4083050"/>
            <a:ext cx="1271016" cy="1271016"/>
          </a:xfrm>
          <a:prstGeom prst="rect">
            <a:avLst/>
          </a:prstGeom>
          <a:solidFill>
            <a:schemeClr val="bg1">
              <a:lumMod val="85000"/>
            </a:schemeClr>
          </a:solidFill>
          <a:ln w="6350">
            <a:solidFill>
              <a:schemeClr val="bg1">
                <a:lumMod val="50000"/>
              </a:schemeClr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Rectangle 26"/>
          <p:cNvSpPr/>
          <p:nvPr userDrawn="1"/>
        </p:nvSpPr>
        <p:spPr>
          <a:xfrm>
            <a:off x="4815673" y="4083050"/>
            <a:ext cx="1271016" cy="1271016"/>
          </a:xfrm>
          <a:prstGeom prst="rect">
            <a:avLst/>
          </a:prstGeom>
          <a:solidFill>
            <a:schemeClr val="bg1">
              <a:lumMod val="85000"/>
            </a:schemeClr>
          </a:solidFill>
          <a:ln w="6350">
            <a:solidFill>
              <a:schemeClr val="bg1">
                <a:lumMod val="50000"/>
              </a:schemeClr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Rectangle 27"/>
          <p:cNvSpPr/>
          <p:nvPr userDrawn="1"/>
        </p:nvSpPr>
        <p:spPr>
          <a:xfrm>
            <a:off x="6129482" y="4083050"/>
            <a:ext cx="1271016" cy="1271016"/>
          </a:xfrm>
          <a:prstGeom prst="rect">
            <a:avLst/>
          </a:prstGeom>
          <a:solidFill>
            <a:schemeClr val="bg1">
              <a:lumMod val="85000"/>
            </a:schemeClr>
          </a:solidFill>
          <a:ln w="6350">
            <a:solidFill>
              <a:schemeClr val="bg1">
                <a:lumMod val="50000"/>
              </a:schemeClr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783116" y="2568939"/>
            <a:ext cx="4602163" cy="389922"/>
          </a:xfrm>
        </p:spPr>
        <p:txBody>
          <a:bodyPr/>
          <a:lstStyle>
            <a:lvl1pPr marL="0" indent="0">
              <a:buFont typeface="Wingdings" pitchFamily="2" charset="2"/>
              <a:buNone/>
              <a:defRPr b="1" spc="0" baseline="0">
                <a:solidFill>
                  <a:schemeClr val="tx2"/>
                </a:solidFill>
                <a:latin typeface="Helvetica LT Std" pitchFamily="34" charset="0"/>
                <a:cs typeface="Calibri" pitchFamily="34" charset="0"/>
              </a:defRPr>
            </a:lvl1pPr>
          </a:lstStyle>
          <a:p>
            <a:r>
              <a:rPr lang="en-US" altLang="en-US" dirty="0" smtClean="0"/>
              <a:t>Author</a:t>
            </a:r>
            <a:endParaRPr lang="en-US" altLang="en-US" dirty="0"/>
          </a:p>
        </p:txBody>
      </p:sp>
      <p:sp>
        <p:nvSpPr>
          <p:cNvPr id="9" name="Rectangle 9"/>
          <p:cNvSpPr>
            <a:spLocks noGrp="1" noChangeArrowheads="1"/>
          </p:cNvSpPr>
          <p:nvPr>
            <p:ph type="ctrTitle" sz="quarter" hasCustomPrompt="1"/>
          </p:nvPr>
        </p:nvSpPr>
        <p:spPr>
          <a:xfrm>
            <a:off x="757146" y="368932"/>
            <a:ext cx="7246620" cy="1981200"/>
          </a:xfrm>
        </p:spPr>
        <p:txBody>
          <a:bodyPr anchor="b" anchorCtr="0">
            <a:normAutofit/>
          </a:bodyPr>
          <a:lstStyle>
            <a:lvl1pPr algn="l">
              <a:lnSpc>
                <a:spcPts val="4400"/>
              </a:lnSpc>
              <a:defRPr sz="4000" b="1">
                <a:solidFill>
                  <a:schemeClr val="tx2"/>
                </a:solidFill>
                <a:latin typeface="Helvetica LT Std" pitchFamily="34" charset="0"/>
                <a:cs typeface="Times New Roman" pitchFamily="18" charset="0"/>
              </a:defRPr>
            </a:lvl1pPr>
          </a:lstStyle>
          <a:p>
            <a:r>
              <a:rPr lang="en-US" dirty="0" smtClean="0"/>
              <a:t>Title here</a:t>
            </a:r>
            <a:endParaRPr lang="en-US" dirty="0"/>
          </a:p>
        </p:txBody>
      </p:sp>
      <p:sp>
        <p:nvSpPr>
          <p:cNvPr id="12" name="Rectangle 11"/>
          <p:cNvSpPr/>
          <p:nvPr userDrawn="1"/>
        </p:nvSpPr>
        <p:spPr bwMode="auto">
          <a:xfrm>
            <a:off x="0" y="0"/>
            <a:ext cx="407324" cy="2398143"/>
          </a:xfrm>
          <a:prstGeom prst="rect">
            <a:avLst/>
          </a:prstGeom>
          <a:solidFill>
            <a:srgbClr val="C1CD23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ts val="2500"/>
              </a:lnSpc>
              <a:spcBef>
                <a:spcPct val="0"/>
              </a:spcBef>
              <a:spcAft>
                <a:spcPts val="1000"/>
              </a:spcAft>
              <a:buClr>
                <a:srgbClr val="FDAA03"/>
              </a:buClr>
              <a:buSzTx/>
              <a:buFontTx/>
              <a:buNone/>
              <a:tabLst/>
            </a:pP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15" name="Straight Connector 14"/>
          <p:cNvCxnSpPr/>
          <p:nvPr userDrawn="1"/>
        </p:nvCxnSpPr>
        <p:spPr bwMode="auto">
          <a:xfrm>
            <a:off x="823649" y="2448468"/>
            <a:ext cx="7944793" cy="0"/>
          </a:xfrm>
          <a:prstGeom prst="line">
            <a:avLst/>
          </a:prstGeom>
          <a:solidFill>
            <a:srgbClr val="FFCC99"/>
          </a:solidFill>
          <a:ln w="12700" cap="flat" cmpd="sng" algn="ctr">
            <a:solidFill>
              <a:srgbClr val="C1CD23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4" name="Rectangle 13"/>
          <p:cNvSpPr/>
          <p:nvPr userDrawn="1"/>
        </p:nvSpPr>
        <p:spPr bwMode="auto">
          <a:xfrm>
            <a:off x="0" y="2510287"/>
            <a:ext cx="407324" cy="4347713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ts val="2500"/>
              </a:lnSpc>
              <a:spcBef>
                <a:spcPct val="0"/>
              </a:spcBef>
              <a:spcAft>
                <a:spcPts val="1000"/>
              </a:spcAft>
              <a:buClr>
                <a:srgbClr val="FDAA03"/>
              </a:buClr>
              <a:buSzTx/>
              <a:buFontTx/>
              <a:buNone/>
              <a:tabLst/>
            </a:pP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2"/>
              </a:solidFill>
              <a:effectLst/>
              <a:latin typeface="Arial" charset="0"/>
            </a:endParaRPr>
          </a:p>
        </p:txBody>
      </p:sp>
      <p:sp>
        <p:nvSpPr>
          <p:cNvPr id="5" name="TextBox 4"/>
          <p:cNvSpPr txBox="1"/>
          <p:nvPr userDrawn="1"/>
        </p:nvSpPr>
        <p:spPr>
          <a:xfrm>
            <a:off x="1062045" y="4353828"/>
            <a:ext cx="901208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Optional</a:t>
            </a:r>
            <a:r>
              <a:rPr lang="en-US" sz="1400" baseline="0" dirty="0" smtClean="0">
                <a:ea typeface="Verdana" pitchFamily="34" charset="0"/>
                <a:cs typeface="Verdana" pitchFamily="34" charset="0"/>
              </a:rPr>
              <a:t> 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Image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Here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35" name="TextBox 34"/>
          <p:cNvSpPr txBox="1"/>
          <p:nvPr userDrawn="1"/>
        </p:nvSpPr>
        <p:spPr>
          <a:xfrm>
            <a:off x="2372959" y="4353828"/>
            <a:ext cx="901208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Optional</a:t>
            </a:r>
            <a:r>
              <a:rPr lang="en-US" sz="1400" baseline="0" dirty="0" smtClean="0">
                <a:ea typeface="Verdana" pitchFamily="34" charset="0"/>
                <a:cs typeface="Verdana" pitchFamily="34" charset="0"/>
              </a:rPr>
              <a:t> 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Image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Here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36" name="TextBox 35"/>
          <p:cNvSpPr txBox="1"/>
          <p:nvPr userDrawn="1"/>
        </p:nvSpPr>
        <p:spPr>
          <a:xfrm>
            <a:off x="3683873" y="4353828"/>
            <a:ext cx="901208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Optional</a:t>
            </a:r>
            <a:r>
              <a:rPr lang="en-US" sz="1400" baseline="0" dirty="0" smtClean="0">
                <a:ea typeface="Verdana" pitchFamily="34" charset="0"/>
                <a:cs typeface="Verdana" pitchFamily="34" charset="0"/>
              </a:rPr>
              <a:t> 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Image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Here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37" name="TextBox 36"/>
          <p:cNvSpPr txBox="1"/>
          <p:nvPr userDrawn="1"/>
        </p:nvSpPr>
        <p:spPr>
          <a:xfrm>
            <a:off x="4994787" y="4353828"/>
            <a:ext cx="901208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Optional</a:t>
            </a:r>
            <a:r>
              <a:rPr lang="en-US" sz="1400" baseline="0" dirty="0" smtClean="0">
                <a:ea typeface="Verdana" pitchFamily="34" charset="0"/>
                <a:cs typeface="Verdana" pitchFamily="34" charset="0"/>
              </a:rPr>
              <a:t> 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Image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Here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38" name="TextBox 37"/>
          <p:cNvSpPr txBox="1"/>
          <p:nvPr userDrawn="1"/>
        </p:nvSpPr>
        <p:spPr>
          <a:xfrm>
            <a:off x="6305701" y="4353828"/>
            <a:ext cx="901208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Optional</a:t>
            </a:r>
            <a:r>
              <a:rPr lang="en-US" sz="1400" baseline="0" dirty="0" smtClean="0">
                <a:ea typeface="Verdana" pitchFamily="34" charset="0"/>
                <a:cs typeface="Verdana" pitchFamily="34" charset="0"/>
              </a:rPr>
              <a:t> 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Image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Here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39" name="TextBox 38"/>
          <p:cNvSpPr txBox="1"/>
          <p:nvPr userDrawn="1"/>
        </p:nvSpPr>
        <p:spPr>
          <a:xfrm>
            <a:off x="7616615" y="4353828"/>
            <a:ext cx="901208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Optional</a:t>
            </a:r>
            <a:r>
              <a:rPr lang="en-US" sz="1400" baseline="0" dirty="0" smtClean="0">
                <a:ea typeface="Verdana" pitchFamily="34" charset="0"/>
                <a:cs typeface="Verdana" pitchFamily="34" charset="0"/>
              </a:rPr>
              <a:t> 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Image</a:t>
            </a:r>
          </a:p>
          <a:p>
            <a:pPr algn="ctr">
              <a:lnSpc>
                <a:spcPts val="1400"/>
              </a:lnSpc>
              <a:spcAft>
                <a:spcPts val="600"/>
              </a:spcAft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Here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pic>
        <p:nvPicPr>
          <p:cNvPr id="31" name="Picture 14" descr="DHS_2x3.emf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35564" y="6274954"/>
            <a:ext cx="1528763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2" name="Text Box 34"/>
          <p:cNvSpPr txBox="1">
            <a:spLocks noChangeArrowheads="1"/>
          </p:cNvSpPr>
          <p:nvPr userDrawn="1"/>
        </p:nvSpPr>
        <p:spPr bwMode="auto">
          <a:xfrm>
            <a:off x="5348546" y="6440782"/>
            <a:ext cx="3525723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45720" rIns="45720">
            <a:spAutoFit/>
          </a:bodyPr>
          <a:lstStyle/>
          <a:p>
            <a:pPr algn="r" eaLnBrk="0" hangingPunct="0">
              <a:defRPr/>
            </a:pPr>
            <a:r>
              <a:rPr lang="en-US" altLang="en-US" sz="700" b="0" dirty="0">
                <a:cs typeface="+mn-cs"/>
              </a:rPr>
              <a:t>HS SEDI is a trademark of the U.S. Department of Homeland </a:t>
            </a:r>
            <a:r>
              <a:rPr lang="en-US" altLang="en-US" sz="700" b="0" dirty="0" smtClean="0">
                <a:cs typeface="+mn-cs"/>
              </a:rPr>
              <a:t>Security (DHS)</a:t>
            </a:r>
          </a:p>
          <a:p>
            <a:pPr algn="r" eaLnBrk="0" hangingPunct="0">
              <a:defRPr/>
            </a:pPr>
            <a:r>
              <a:rPr lang="en-US" altLang="en-US" sz="700" b="0" dirty="0" smtClean="0">
                <a:cs typeface="+mn-cs"/>
              </a:rPr>
              <a:t>The HS SEDI FFRDC is managed and operated by The MITRE</a:t>
            </a:r>
            <a:r>
              <a:rPr lang="en-US" altLang="en-US" sz="700" b="0" baseline="0" dirty="0" smtClean="0">
                <a:cs typeface="+mn-cs"/>
              </a:rPr>
              <a:t> Corporation for DHS</a:t>
            </a:r>
            <a:endParaRPr lang="en-US" altLang="en-US" sz="700" b="0" dirty="0">
              <a:cs typeface="+mn-cs"/>
            </a:endParaRPr>
          </a:p>
        </p:txBody>
      </p:sp>
      <p:pic>
        <p:nvPicPr>
          <p:cNvPr id="33" name="Picture 32" descr="SEDI_PPT.emf"/>
          <p:cNvPicPr>
            <a:picLocks noChangeAspect="1"/>
          </p:cNvPicPr>
          <p:nvPr userDrawn="1"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7587342" y="2541460"/>
            <a:ext cx="1181100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31494721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Section Header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Straight Connector 9"/>
          <p:cNvCxnSpPr/>
          <p:nvPr userDrawn="1"/>
        </p:nvCxnSpPr>
        <p:spPr bwMode="auto">
          <a:xfrm>
            <a:off x="838200" y="3276600"/>
            <a:ext cx="7780020" cy="0"/>
          </a:xfrm>
          <a:prstGeom prst="line">
            <a:avLst/>
          </a:prstGeom>
          <a:solidFill>
            <a:srgbClr val="FFCC99"/>
          </a:solidFill>
          <a:ln w="12700" cap="flat" cmpd="sng" algn="ctr">
            <a:solidFill>
              <a:srgbClr val="C1CD23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7" name="Rectangle 16"/>
          <p:cNvSpPr/>
          <p:nvPr userDrawn="1"/>
        </p:nvSpPr>
        <p:spPr bwMode="auto">
          <a:xfrm>
            <a:off x="0" y="0"/>
            <a:ext cx="407324" cy="3124200"/>
          </a:xfrm>
          <a:prstGeom prst="rect">
            <a:avLst/>
          </a:prstGeom>
          <a:solidFill>
            <a:srgbClr val="C1CD23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ts val="2500"/>
              </a:lnSpc>
              <a:spcBef>
                <a:spcPct val="0"/>
              </a:spcBef>
              <a:spcAft>
                <a:spcPts val="1000"/>
              </a:spcAft>
              <a:buClr>
                <a:srgbClr val="FDAA03"/>
              </a:buClr>
              <a:buSzTx/>
              <a:buFontTx/>
              <a:buNone/>
              <a:tabLst/>
            </a:pP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8" name="Rectangle 17"/>
          <p:cNvSpPr/>
          <p:nvPr userDrawn="1"/>
        </p:nvSpPr>
        <p:spPr bwMode="auto">
          <a:xfrm>
            <a:off x="0" y="3352800"/>
            <a:ext cx="407324" cy="3505200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ts val="2500"/>
              </a:lnSpc>
              <a:spcBef>
                <a:spcPct val="0"/>
              </a:spcBef>
              <a:spcAft>
                <a:spcPts val="1000"/>
              </a:spcAft>
              <a:buClr>
                <a:srgbClr val="FDAA03"/>
              </a:buClr>
              <a:buSzTx/>
              <a:buFontTx/>
              <a:buNone/>
              <a:tabLst/>
            </a:pP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2"/>
              </a:solidFill>
              <a:effectLst/>
              <a:latin typeface="Arial" charset="0"/>
            </a:endParaRPr>
          </a:p>
        </p:txBody>
      </p:sp>
      <p:sp>
        <p:nvSpPr>
          <p:cNvPr id="13" name="Rectangle 4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823649" y="3463137"/>
            <a:ext cx="4602163" cy="389922"/>
          </a:xfrm>
        </p:spPr>
        <p:txBody>
          <a:bodyPr/>
          <a:lstStyle>
            <a:lvl1pPr marL="0" indent="0">
              <a:buFont typeface="Wingdings" pitchFamily="2" charset="2"/>
              <a:buNone/>
              <a:defRPr b="1" spc="300" baseline="0">
                <a:solidFill>
                  <a:schemeClr val="tx2"/>
                </a:solidFill>
                <a:latin typeface="Helvetica LT Std" pitchFamily="34" charset="0"/>
                <a:cs typeface="Calibri" pitchFamily="34" charset="0"/>
              </a:defRPr>
            </a:lvl1pPr>
          </a:lstStyle>
          <a:p>
            <a:r>
              <a:rPr lang="en-US" altLang="en-US" smtClean="0"/>
              <a:t>Subtitle</a:t>
            </a:r>
            <a:endParaRPr lang="en-US" altLang="en-US" dirty="0"/>
          </a:p>
        </p:txBody>
      </p:sp>
      <p:sp>
        <p:nvSpPr>
          <p:cNvPr id="21" name="Rectangle 9"/>
          <p:cNvSpPr>
            <a:spLocks noGrp="1" noChangeArrowheads="1"/>
          </p:cNvSpPr>
          <p:nvPr>
            <p:ph type="ctrTitle" sz="quarter" hasCustomPrompt="1"/>
          </p:nvPr>
        </p:nvSpPr>
        <p:spPr>
          <a:xfrm>
            <a:off x="762000" y="1041287"/>
            <a:ext cx="7246620" cy="1981200"/>
          </a:xfrm>
        </p:spPr>
        <p:txBody>
          <a:bodyPr anchor="b" anchorCtr="0">
            <a:normAutofit/>
          </a:bodyPr>
          <a:lstStyle>
            <a:lvl1pPr algn="l">
              <a:lnSpc>
                <a:spcPts val="4400"/>
              </a:lnSpc>
              <a:defRPr sz="4000" b="1">
                <a:solidFill>
                  <a:schemeClr val="tx2"/>
                </a:solidFill>
                <a:latin typeface="Helvetica LT Std" pitchFamily="34" charset="0"/>
                <a:cs typeface="Times New Roman" pitchFamily="18" charset="0"/>
              </a:defRPr>
            </a:lvl1pPr>
          </a:lstStyle>
          <a:p>
            <a:r>
              <a:rPr lang="en-US" smtClean="0"/>
              <a:t>Section Title</a:t>
            </a:r>
            <a:endParaRPr lang="en-US" dirty="0"/>
          </a:p>
        </p:txBody>
      </p:sp>
      <p:sp>
        <p:nvSpPr>
          <p:cNvPr id="14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43434" y="6227457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</a:defRPr>
            </a:lvl1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‹#›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pic>
        <p:nvPicPr>
          <p:cNvPr id="22" name="Picture 14" descr="DHS_2x3.emf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35564" y="6274954"/>
            <a:ext cx="1528763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3" name="Text Box 34"/>
          <p:cNvSpPr txBox="1">
            <a:spLocks noChangeArrowheads="1"/>
          </p:cNvSpPr>
          <p:nvPr userDrawn="1"/>
        </p:nvSpPr>
        <p:spPr bwMode="auto">
          <a:xfrm>
            <a:off x="5348546" y="6440782"/>
            <a:ext cx="3525723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45720" rIns="45720">
            <a:spAutoFit/>
          </a:bodyPr>
          <a:lstStyle/>
          <a:p>
            <a:pPr algn="r" eaLnBrk="0" hangingPunct="0">
              <a:defRPr/>
            </a:pPr>
            <a:r>
              <a:rPr lang="en-US" altLang="en-US" sz="700" b="0" dirty="0">
                <a:cs typeface="+mn-cs"/>
              </a:rPr>
              <a:t>HS SEDI is a trademark of the U.S. Department of Homeland </a:t>
            </a:r>
            <a:r>
              <a:rPr lang="en-US" altLang="en-US" sz="700" b="0" dirty="0" smtClean="0">
                <a:cs typeface="+mn-cs"/>
              </a:rPr>
              <a:t>Security (DHS)</a:t>
            </a:r>
          </a:p>
          <a:p>
            <a:pPr algn="r" eaLnBrk="0" hangingPunct="0">
              <a:defRPr/>
            </a:pPr>
            <a:r>
              <a:rPr lang="en-US" altLang="en-US" sz="700" b="0" dirty="0" smtClean="0">
                <a:cs typeface="+mn-cs"/>
              </a:rPr>
              <a:t>The HS SEDI FFRDC is managed and operated by The MITRE</a:t>
            </a:r>
            <a:r>
              <a:rPr lang="en-US" altLang="en-US" sz="700" b="0" baseline="0" dirty="0" smtClean="0">
                <a:cs typeface="+mn-cs"/>
              </a:rPr>
              <a:t> Corporation for DHS</a:t>
            </a:r>
            <a:endParaRPr lang="en-US" altLang="en-US" sz="700" b="0" dirty="0">
              <a:cs typeface="+mn-cs"/>
            </a:endParaRPr>
          </a:p>
        </p:txBody>
      </p:sp>
      <p:pic>
        <p:nvPicPr>
          <p:cNvPr id="24" name="Picture 23" descr="SEDI_PPT.emf"/>
          <p:cNvPicPr>
            <a:picLocks noChangeAspect="1"/>
          </p:cNvPicPr>
          <p:nvPr userDrawn="1"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7615668" y="3420341"/>
            <a:ext cx="1181100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995634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498596"/>
            <a:ext cx="4038600" cy="4525963"/>
          </a:xfrm>
        </p:spPr>
        <p:txBody>
          <a:bodyPr>
            <a:normAutofit/>
          </a:bodyPr>
          <a:lstStyle>
            <a:lvl1pPr>
              <a:defRPr sz="2000">
                <a:latin typeface="+mn-lt"/>
              </a:defRPr>
            </a:lvl1pPr>
            <a:lvl2pPr>
              <a:defRPr sz="2000">
                <a:latin typeface="+mn-lt"/>
              </a:defRPr>
            </a:lvl2pPr>
            <a:lvl3pPr>
              <a:defRPr sz="1800">
                <a:latin typeface="+mn-lt"/>
              </a:defRPr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00600" y="1498596"/>
            <a:ext cx="4038600" cy="4525963"/>
          </a:xfrm>
        </p:spPr>
        <p:txBody>
          <a:bodyPr>
            <a:normAutofit/>
          </a:bodyPr>
          <a:lstStyle>
            <a:lvl1pPr>
              <a:defRPr sz="2000">
                <a:latin typeface="+mn-lt"/>
              </a:defRPr>
            </a:lvl1pPr>
            <a:lvl2pPr>
              <a:defRPr sz="2000">
                <a:latin typeface="+mn-lt"/>
              </a:defRPr>
            </a:lvl2pPr>
            <a:lvl3pPr>
              <a:defRPr sz="1800">
                <a:latin typeface="+mn-lt"/>
              </a:defRPr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43434" y="6227457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</a:defRPr>
            </a:lvl1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‹#›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485365"/>
            <a:ext cx="4040188" cy="487362"/>
          </a:xfrm>
        </p:spPr>
        <p:txBody>
          <a:bodyPr anchor="b">
            <a:noAutofit/>
          </a:bodyPr>
          <a:lstStyle>
            <a:lvl1pPr marL="0" indent="0">
              <a:buNone/>
              <a:defRPr sz="1600" b="1"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048927"/>
            <a:ext cx="4040188" cy="3951288"/>
          </a:xfrm>
        </p:spPr>
        <p:txBody>
          <a:bodyPr>
            <a:normAutofit/>
          </a:bodyPr>
          <a:lstStyle>
            <a:lvl1pPr>
              <a:defRPr sz="1600">
                <a:latin typeface="+mn-lt"/>
              </a:defRPr>
            </a:lvl1pPr>
            <a:lvl2pPr>
              <a:defRPr sz="1600">
                <a:latin typeface="+mn-lt"/>
              </a:defRPr>
            </a:lvl2pPr>
            <a:lvl3pPr>
              <a:defRPr sz="1600">
                <a:latin typeface="+mn-lt"/>
              </a:defRPr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97425" y="2048927"/>
            <a:ext cx="4041775" cy="3951288"/>
          </a:xfrm>
        </p:spPr>
        <p:txBody>
          <a:bodyPr>
            <a:normAutofit/>
          </a:bodyPr>
          <a:lstStyle>
            <a:lvl1pPr>
              <a:defRPr sz="1600">
                <a:latin typeface="+mn-lt"/>
              </a:defRPr>
            </a:lvl1pPr>
            <a:lvl2pPr>
              <a:defRPr sz="1600">
                <a:latin typeface="+mn-lt"/>
              </a:defRPr>
            </a:lvl2pPr>
            <a:lvl3pPr>
              <a:defRPr sz="1600">
                <a:latin typeface="+mn-lt"/>
              </a:defRPr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</p:txBody>
      </p:sp>
      <p:sp>
        <p:nvSpPr>
          <p:cNvPr id="10" name="Text Placeholder 2"/>
          <p:cNvSpPr>
            <a:spLocks noGrp="1"/>
          </p:cNvSpPr>
          <p:nvPr>
            <p:ph type="body" idx="13"/>
          </p:nvPr>
        </p:nvSpPr>
        <p:spPr>
          <a:xfrm>
            <a:off x="4800600" y="1485365"/>
            <a:ext cx="4040188" cy="487362"/>
          </a:xfrm>
        </p:spPr>
        <p:txBody>
          <a:bodyPr anchor="b">
            <a:noAutofit/>
          </a:bodyPr>
          <a:lstStyle>
            <a:lvl1pPr marL="0" indent="0">
              <a:buNone/>
              <a:defRPr sz="1600" b="1"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14"/>
          </p:nvPr>
        </p:nvSpPr>
        <p:spPr>
          <a:xfrm>
            <a:off x="8343434" y="6227457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</a:defRPr>
            </a:lvl1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‹#›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28600"/>
            <a:ext cx="8229600" cy="94456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43434" y="6227457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</a:defRPr>
            </a:lvl1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‹#›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43434" y="6227457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</a:defRPr>
            </a:lvl1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‹#›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>
            <a:normAutofit/>
          </a:bodyPr>
          <a:lstStyle>
            <a:lvl1pPr algn="l">
              <a:defRPr sz="18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3" name="Rectangle 12"/>
          <p:cNvSpPr/>
          <p:nvPr userDrawn="1"/>
        </p:nvSpPr>
        <p:spPr bwMode="auto">
          <a:xfrm>
            <a:off x="0" y="0"/>
            <a:ext cx="407324" cy="1288473"/>
          </a:xfrm>
          <a:prstGeom prst="rect">
            <a:avLst/>
          </a:prstGeom>
          <a:solidFill>
            <a:srgbClr val="C1CD23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ts val="2500"/>
              </a:lnSpc>
              <a:spcBef>
                <a:spcPct val="0"/>
              </a:spcBef>
              <a:spcAft>
                <a:spcPts val="1000"/>
              </a:spcAft>
              <a:buClr>
                <a:srgbClr val="FDAA03"/>
              </a:buClr>
              <a:buSzTx/>
              <a:buFontTx/>
              <a:buNone/>
              <a:tabLst/>
            </a:pP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4" name="Rectangle 13"/>
          <p:cNvSpPr/>
          <p:nvPr userDrawn="1"/>
        </p:nvSpPr>
        <p:spPr bwMode="auto">
          <a:xfrm>
            <a:off x="0" y="1446415"/>
            <a:ext cx="407324" cy="5411585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ts val="2500"/>
              </a:lnSpc>
              <a:spcBef>
                <a:spcPct val="0"/>
              </a:spcBef>
              <a:spcAft>
                <a:spcPts val="1000"/>
              </a:spcAft>
              <a:buClr>
                <a:srgbClr val="FDAA03"/>
              </a:buClr>
              <a:buSzTx/>
              <a:buFontTx/>
              <a:buNone/>
              <a:tabLst/>
            </a:pP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2"/>
              </a:solidFill>
              <a:effectLst/>
              <a:latin typeface="Arial" charset="0"/>
            </a:endParaRPr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43434" y="6227457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</a:defRPr>
            </a:lvl1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‹#›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pic>
        <p:nvPicPr>
          <p:cNvPr id="15" name="Picture 14" descr="DHS_2x3.emf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35564" y="6274954"/>
            <a:ext cx="1528763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6" name="Text Box 34"/>
          <p:cNvSpPr txBox="1">
            <a:spLocks noChangeArrowheads="1"/>
          </p:cNvSpPr>
          <p:nvPr userDrawn="1"/>
        </p:nvSpPr>
        <p:spPr bwMode="auto">
          <a:xfrm>
            <a:off x="5348546" y="6440782"/>
            <a:ext cx="3525723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45720" rIns="45720">
            <a:spAutoFit/>
          </a:bodyPr>
          <a:lstStyle/>
          <a:p>
            <a:pPr algn="r" eaLnBrk="0" hangingPunct="0">
              <a:defRPr/>
            </a:pPr>
            <a:r>
              <a:rPr lang="en-US" altLang="en-US" sz="700" b="0" dirty="0">
                <a:cs typeface="+mn-cs"/>
              </a:rPr>
              <a:t>HS SEDI is a trademark of the U.S. Department of Homeland </a:t>
            </a:r>
            <a:r>
              <a:rPr lang="en-US" altLang="en-US" sz="700" b="0" dirty="0" smtClean="0">
                <a:cs typeface="+mn-cs"/>
              </a:rPr>
              <a:t>Security (DHS)</a:t>
            </a:r>
          </a:p>
          <a:p>
            <a:pPr algn="r" eaLnBrk="0" hangingPunct="0">
              <a:defRPr/>
            </a:pPr>
            <a:r>
              <a:rPr lang="en-US" altLang="en-US" sz="700" b="0" dirty="0" smtClean="0">
                <a:cs typeface="+mn-cs"/>
              </a:rPr>
              <a:t>The HS SEDI FFRDC is managed and operated by The MITRE</a:t>
            </a:r>
            <a:r>
              <a:rPr lang="en-US" altLang="en-US" sz="700" b="0" baseline="0" dirty="0" smtClean="0">
                <a:cs typeface="+mn-cs"/>
              </a:rPr>
              <a:t> Corporation for DHS</a:t>
            </a:r>
            <a:endParaRPr lang="en-US" altLang="en-US" sz="700" b="0" dirty="0">
              <a:cs typeface="+mn-cs"/>
            </a:endParaRPr>
          </a:p>
        </p:txBody>
      </p:sp>
      <p:pic>
        <p:nvPicPr>
          <p:cNvPr id="18" name="Picture 17" descr="SEDI_PPT.emf"/>
          <p:cNvPicPr>
            <a:picLocks noChangeAspect="1"/>
          </p:cNvPicPr>
          <p:nvPr userDrawn="1"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7688405" y="286664"/>
            <a:ext cx="1181100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2.emf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emf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078805" cy="868362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447800"/>
            <a:ext cx="8229600" cy="46783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</p:txBody>
      </p:sp>
      <p:cxnSp>
        <p:nvCxnSpPr>
          <p:cNvPr id="9" name="Straight Connector 8"/>
          <p:cNvCxnSpPr/>
          <p:nvPr/>
        </p:nvCxnSpPr>
        <p:spPr bwMode="auto">
          <a:xfrm>
            <a:off x="618308" y="1295400"/>
            <a:ext cx="8220892" cy="0"/>
          </a:xfrm>
          <a:prstGeom prst="line">
            <a:avLst/>
          </a:prstGeom>
          <a:solidFill>
            <a:srgbClr val="FFCC99"/>
          </a:solidFill>
          <a:ln w="12700" cap="flat" cmpd="sng" algn="ctr">
            <a:solidFill>
              <a:srgbClr val="C1CD23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0" name="Rectangle 9"/>
          <p:cNvSpPr/>
          <p:nvPr/>
        </p:nvSpPr>
        <p:spPr bwMode="auto">
          <a:xfrm>
            <a:off x="0" y="1"/>
            <a:ext cx="407324" cy="1219200"/>
          </a:xfrm>
          <a:prstGeom prst="rect">
            <a:avLst/>
          </a:prstGeom>
          <a:solidFill>
            <a:srgbClr val="C1CD23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ts val="2500"/>
              </a:lnSpc>
              <a:spcBef>
                <a:spcPct val="0"/>
              </a:spcBef>
              <a:spcAft>
                <a:spcPts val="1000"/>
              </a:spcAft>
              <a:buClr>
                <a:srgbClr val="FDAA03"/>
              </a:buClr>
              <a:buSzTx/>
              <a:buFontTx/>
              <a:buNone/>
              <a:tabLst/>
            </a:pP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1" name="Rectangle 10"/>
          <p:cNvSpPr/>
          <p:nvPr/>
        </p:nvSpPr>
        <p:spPr bwMode="auto">
          <a:xfrm>
            <a:off x="0" y="1371601"/>
            <a:ext cx="407324" cy="5486400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ts val="2500"/>
              </a:lnSpc>
              <a:spcBef>
                <a:spcPct val="0"/>
              </a:spcBef>
              <a:spcAft>
                <a:spcPts val="1000"/>
              </a:spcAft>
              <a:buClr>
                <a:srgbClr val="FDAA03"/>
              </a:buClr>
              <a:buSzTx/>
              <a:buFontTx/>
              <a:buNone/>
              <a:tabLst/>
            </a:pP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2"/>
              </a:solidFill>
              <a:effectLst/>
              <a:latin typeface="Arial" charset="0"/>
            </a:endParaRPr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43434" y="6227457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</a:defRPr>
            </a:lvl1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‹#›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pic>
        <p:nvPicPr>
          <p:cNvPr id="13" name="Picture 14" descr="DHS_2x3.emf"/>
          <p:cNvPicPr>
            <a:picLocks noChangeAspect="1"/>
          </p:cNvPicPr>
          <p:nvPr/>
        </p:nvPicPr>
        <p:blipFill>
          <a:blip r:embed="rId11" cstate="print"/>
          <a:srcRect/>
          <a:stretch>
            <a:fillRect/>
          </a:stretch>
        </p:blipFill>
        <p:spPr bwMode="auto">
          <a:xfrm>
            <a:off x="535564" y="6274954"/>
            <a:ext cx="1528763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5" name="Text Box 34"/>
          <p:cNvSpPr txBox="1">
            <a:spLocks noChangeArrowheads="1"/>
          </p:cNvSpPr>
          <p:nvPr/>
        </p:nvSpPr>
        <p:spPr bwMode="auto">
          <a:xfrm>
            <a:off x="5348546" y="6440782"/>
            <a:ext cx="3525723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45720" rIns="45720">
            <a:spAutoFit/>
          </a:bodyPr>
          <a:lstStyle/>
          <a:p>
            <a:pPr algn="r" eaLnBrk="0" hangingPunct="0">
              <a:defRPr/>
            </a:pPr>
            <a:r>
              <a:rPr lang="en-US" altLang="en-US" sz="700" b="0" dirty="0">
                <a:cs typeface="+mn-cs"/>
              </a:rPr>
              <a:t>HS SEDI is a trademark of the U.S. Department of Homeland </a:t>
            </a:r>
            <a:r>
              <a:rPr lang="en-US" altLang="en-US" sz="700" b="0" dirty="0" smtClean="0">
                <a:cs typeface="+mn-cs"/>
              </a:rPr>
              <a:t>Security (DHS)</a:t>
            </a:r>
          </a:p>
          <a:p>
            <a:pPr algn="r" eaLnBrk="0" hangingPunct="0">
              <a:defRPr/>
            </a:pPr>
            <a:r>
              <a:rPr lang="en-US" altLang="en-US" sz="700" b="0" dirty="0" smtClean="0">
                <a:cs typeface="+mn-cs"/>
              </a:rPr>
              <a:t>The HS SEDI FFRDC is managed and operated by The MITRE</a:t>
            </a:r>
            <a:r>
              <a:rPr lang="en-US" altLang="en-US" sz="700" b="0" baseline="0" dirty="0" smtClean="0">
                <a:cs typeface="+mn-cs"/>
              </a:rPr>
              <a:t> Corporation for DHS</a:t>
            </a:r>
            <a:endParaRPr lang="en-US" altLang="en-US" sz="700" b="0" dirty="0">
              <a:cs typeface="+mn-cs"/>
            </a:endParaRPr>
          </a:p>
        </p:txBody>
      </p:sp>
      <p:pic>
        <p:nvPicPr>
          <p:cNvPr id="16" name="Picture 15" descr="SEDI_PPT.emf"/>
          <p:cNvPicPr>
            <a:picLocks noChangeAspect="1"/>
          </p:cNvPicPr>
          <p:nvPr/>
        </p:nvPicPr>
        <p:blipFill>
          <a:blip r:embed="rId12" cstate="print"/>
          <a:srcRect/>
          <a:stretch>
            <a:fillRect/>
          </a:stretch>
        </p:blipFill>
        <p:spPr bwMode="auto">
          <a:xfrm>
            <a:off x="7688405" y="286664"/>
            <a:ext cx="1181100" cy="50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9" r:id="rId3"/>
    <p:sldLayoutId id="2147483658" r:id="rId4"/>
    <p:sldLayoutId id="2147483652" r:id="rId5"/>
    <p:sldLayoutId id="2147483653" r:id="rId6"/>
    <p:sldLayoutId id="2147483654" r:id="rId7"/>
    <p:sldLayoutId id="2147483655" r:id="rId8"/>
    <p:sldLayoutId id="2147483657" r:id="rId9"/>
  </p:sldLayoutIdLst>
  <p:timing>
    <p:tnLst>
      <p:par>
        <p:cTn id="1" dur="indefinite" restart="never" nodeType="tmRoot"/>
      </p:par>
    </p:tnLst>
  </p:timing>
  <p:hf hdr="0" dt="0"/>
  <p:txStyles>
    <p:titleStyle>
      <a:lvl1pPr algn="l" defTabSz="914400" rtl="0" eaLnBrk="1" latinLnBrk="0" hangingPunct="1">
        <a:lnSpc>
          <a:spcPts val="3200"/>
        </a:lnSpc>
        <a:spcBef>
          <a:spcPct val="0"/>
        </a:spcBef>
        <a:buNone/>
        <a:defRPr lang="en-US" sz="2800" b="1" kern="1200">
          <a:solidFill>
            <a:schemeClr val="tx2"/>
          </a:solidFill>
          <a:latin typeface="Helvetica LT Std" pitchFamily="34" charset="0"/>
          <a:ea typeface="Verdana" pitchFamily="34" charset="0"/>
          <a:cs typeface="Verdana" pitchFamily="34" charset="0"/>
        </a:defRPr>
      </a:lvl1pPr>
    </p:titleStyle>
    <p:bodyStyle>
      <a:lvl1pPr marL="231775" indent="-231775" algn="l" defTabSz="914400" rtl="0" eaLnBrk="1" latinLnBrk="0" hangingPunct="1">
        <a:spcBef>
          <a:spcPts val="0"/>
        </a:spcBef>
        <a:spcAft>
          <a:spcPts val="600"/>
        </a:spcAft>
        <a:buClr>
          <a:schemeClr val="tx2"/>
        </a:buClr>
        <a:buSzPct val="120000"/>
        <a:buFont typeface="Wingdings" pitchFamily="2" charset="2"/>
        <a:buChar char="§"/>
        <a:defRPr sz="2000" b="1" kern="1200">
          <a:solidFill>
            <a:schemeClr val="tx1"/>
          </a:solidFill>
          <a:latin typeface="Helvetica LT Std" pitchFamily="34" charset="0"/>
          <a:ea typeface="+mn-ea"/>
          <a:cs typeface="Calibri" pitchFamily="34" charset="0"/>
        </a:defRPr>
      </a:lvl1pPr>
      <a:lvl2pPr marL="515938" indent="-228600" algn="l" defTabSz="914400" rtl="0" eaLnBrk="1" latinLnBrk="0" hangingPunct="1">
        <a:spcBef>
          <a:spcPts val="0"/>
        </a:spcBef>
        <a:spcAft>
          <a:spcPts val="600"/>
        </a:spcAft>
        <a:buClr>
          <a:schemeClr val="tx2"/>
        </a:buClr>
        <a:buFont typeface="Arial" pitchFamily="34" charset="0"/>
        <a:buChar char="–"/>
        <a:defRPr sz="2000" kern="1200">
          <a:solidFill>
            <a:schemeClr val="tx1"/>
          </a:solidFill>
          <a:latin typeface="Helvetica LT Std" pitchFamily="34" charset="0"/>
          <a:ea typeface="+mn-ea"/>
          <a:cs typeface="Calibri" pitchFamily="34" charset="0"/>
        </a:defRPr>
      </a:lvl2pPr>
      <a:lvl3pPr marL="747713" indent="-231775" algn="l" defTabSz="914400" rtl="0" eaLnBrk="1" latinLnBrk="0" hangingPunct="1">
        <a:spcBef>
          <a:spcPts val="0"/>
        </a:spcBef>
        <a:spcAft>
          <a:spcPts val="600"/>
        </a:spcAft>
        <a:buClr>
          <a:schemeClr val="tx2"/>
        </a:buClr>
        <a:buSzPct val="110000"/>
        <a:buFont typeface="Wingdings" pitchFamily="2" charset="2"/>
        <a:buChar char="§"/>
        <a:defRPr sz="1800" kern="1200">
          <a:solidFill>
            <a:schemeClr val="tx1"/>
          </a:solidFill>
          <a:latin typeface="Helvetica LT Std" pitchFamily="34" charset="0"/>
          <a:ea typeface="+mn-ea"/>
          <a:cs typeface="Calibri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8" Type="http://schemas.openxmlformats.org/officeDocument/2006/relationships/hyperlink" Target="http://download.oracle.com/otndocs/tech/OTN_Demos/IPS/IPS-demo.html" TargetMode="External"/><Relationship Id="rId3" Type="http://schemas.openxmlformats.org/officeDocument/2006/relationships/hyperlink" Target="http://making-security-measurable.1364806.n2.nabble.com/Solaris-SMF-OVAL-Schema-tp7579742.html" TargetMode="External"/><Relationship Id="rId7" Type="http://schemas.openxmlformats.org/officeDocument/2006/relationships/hyperlink" Target="http://docs.oracle.com/cd/E26502_01/html/E21383/index.html" TargetMode="External"/><Relationship Id="rId2" Type="http://schemas.openxmlformats.org/officeDocument/2006/relationships/hyperlink" Target="http://making-security-measurable.1364806.n2.nabble.com/OVAL-schema-for-Solaris-11-IPS-packages-tp7579737.html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docs.oracle.com/cd/E26502_01/html/E28984/index.html" TargetMode="External"/><Relationship Id="rId5" Type="http://schemas.openxmlformats.org/officeDocument/2006/relationships/hyperlink" Target="https://github.com/OVALProject/Sandbox/resources/x-solaris/content" TargetMode="External"/><Relationship Id="rId10" Type="http://schemas.openxmlformats.org/officeDocument/2006/relationships/hyperlink" Target="http://www.oracle.com/technetwork/articles/servers-storage-admin/intro-smf-basics-s11-1729181.html" TargetMode="External"/><Relationship Id="rId4" Type="http://schemas.openxmlformats.org/officeDocument/2006/relationships/hyperlink" Target="https://github.com/OVALProject/Sandbox" TargetMode="External"/><Relationship Id="rId9" Type="http://schemas.openxmlformats.org/officeDocument/2006/relationships/hyperlink" Target="http://docs.oracle.com/cd/E26502_01/html/E29003/dzhid.html" TargetMode="Externa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783116" y="2568938"/>
            <a:ext cx="4602163" cy="987061"/>
          </a:xfrm>
        </p:spPr>
        <p:txBody>
          <a:bodyPr>
            <a:normAutofit/>
          </a:bodyPr>
          <a:lstStyle/>
          <a:p>
            <a:pPr>
              <a:buClr>
                <a:srgbClr val="80A644"/>
              </a:buClr>
              <a:buSzPct val="85000"/>
              <a:defRPr/>
            </a:pPr>
            <a:r>
              <a:rPr lang="en-US" spc="140" dirty="0" smtClean="0"/>
              <a:t>Warren </a:t>
            </a:r>
            <a:r>
              <a:rPr lang="en-US" spc="140" dirty="0" smtClean="0"/>
              <a:t>Belfer</a:t>
            </a:r>
            <a:r>
              <a:rPr lang="en-US" spc="140" dirty="0" smtClean="0"/>
              <a:t> (Oracle)</a:t>
            </a:r>
          </a:p>
          <a:p>
            <a:pPr>
              <a:buClr>
                <a:srgbClr val="80A644"/>
              </a:buClr>
              <a:buSzPct val="85000"/>
              <a:defRPr/>
            </a:pPr>
            <a:r>
              <a:rPr lang="en-US" spc="140" dirty="0" smtClean="0"/>
              <a:t>Danny Haynes</a:t>
            </a:r>
            <a:endParaRPr lang="en-US" spc="140" dirty="0"/>
          </a:p>
        </p:txBody>
      </p:sp>
      <p:sp>
        <p:nvSpPr>
          <p:cNvPr id="4" name="Title 3"/>
          <p:cNvSpPr>
            <a:spLocks noGrp="1"/>
          </p:cNvSpPr>
          <p:nvPr>
            <p:ph type="ctrTitle" sz="quarter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OVAL and Oracle Solaris</a:t>
            </a:r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packagepublisher_test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/>
              <a:t>Check metadata of package publishers configured on the system</a:t>
            </a:r>
          </a:p>
          <a:p>
            <a:endParaRPr lang="en-US" sz="3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9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9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658368" y="2249415"/>
            <a:ext cx="6181344" cy="329641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dhaynes@ovaldi-sol11:~$ pkg publisher solaris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Publisher: solaris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Alias: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Origin URI: http://pkg.oracle.com/solaris/release/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SSL Key: None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SSL Cert: None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Client UUID: f7cdfbf2-0292-11e2-831b-80144f013e20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Catalog Updated: October 16, 2012 09:25:04 PM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Enabled: </a:t>
            </a:r>
            <a:r>
              <a:rPr lang="en-US" sz="1200" dirty="0" smtClean="0">
                <a:solidFill>
                  <a:schemeClr val="tx1"/>
                </a:solidFill>
              </a:rPr>
              <a:t>Yes</a:t>
            </a:r>
          </a:p>
          <a:p>
            <a:r>
              <a:rPr lang="en-US" sz="1200" dirty="0" smtClean="0">
                <a:solidFill>
                  <a:schemeClr val="tx1"/>
                </a:solidFill>
              </a:rPr>
              <a:t>  Signature </a:t>
            </a:r>
            <a:r>
              <a:rPr lang="en-US" sz="1200" dirty="0">
                <a:solidFill>
                  <a:schemeClr val="tx1"/>
                </a:solidFill>
              </a:rPr>
              <a:t>Policy: </a:t>
            </a:r>
            <a:r>
              <a:rPr lang="en-US" sz="1200" dirty="0" smtClean="0">
                <a:solidFill>
                  <a:schemeClr val="tx1"/>
                </a:solidFill>
              </a:rPr>
              <a:t>requires-signatures </a:t>
            </a:r>
          </a:p>
          <a:p>
            <a:endParaRPr lang="en-US" sz="1200" dirty="0">
              <a:solidFill>
                <a:schemeClr val="tx1"/>
              </a:solidFill>
            </a:endParaRPr>
          </a:p>
          <a:p>
            <a:endParaRPr lang="en-US" sz="1200" dirty="0" smtClean="0">
              <a:solidFill>
                <a:schemeClr val="tx1"/>
              </a:solidFill>
            </a:endParaRPr>
          </a:p>
          <a:p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28" name="Rounded Rectangle 27"/>
          <p:cNvSpPr/>
          <p:nvPr/>
        </p:nvSpPr>
        <p:spPr>
          <a:xfrm>
            <a:off x="7088864" y="1647731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7161291" y="1647731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Type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Origin URI</a:t>
            </a:r>
          </a:p>
        </p:txBody>
      </p:sp>
      <p:sp>
        <p:nvSpPr>
          <p:cNvPr id="30" name="Rounded Rectangle 29"/>
          <p:cNvSpPr/>
          <p:nvPr/>
        </p:nvSpPr>
        <p:spPr>
          <a:xfrm>
            <a:off x="7088864" y="2977080"/>
            <a:ext cx="1738265" cy="2923877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7161291" y="2977081"/>
            <a:ext cx="1602463" cy="2923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Type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Origin URI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Alias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SSL Key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SSL Cert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Client UUID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Catalog Updated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Enabled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Order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Properties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28021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80087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Example </a:t>
            </a:r>
            <a:r>
              <a:rPr lang="en-US" dirty="0"/>
              <a:t>use cases</a:t>
            </a:r>
          </a:p>
          <a:p>
            <a:pPr lvl="1"/>
            <a:r>
              <a:rPr lang="en-US" dirty="0"/>
              <a:t>Check the order of publishers</a:t>
            </a:r>
          </a:p>
          <a:p>
            <a:pPr lvl="1"/>
            <a:r>
              <a:rPr lang="en-US" dirty="0"/>
              <a:t>Ensure all packages from a publisher are signed</a:t>
            </a:r>
          </a:p>
          <a:p>
            <a:endParaRPr lang="en-US" dirty="0"/>
          </a:p>
          <a:p>
            <a:r>
              <a:rPr lang="en-US" dirty="0" smtClean="0"/>
              <a:t>Implementation</a:t>
            </a:r>
            <a:endParaRPr lang="en-US" dirty="0"/>
          </a:p>
          <a:p>
            <a:pPr lvl="1"/>
            <a:r>
              <a:rPr lang="en-US" i="1" dirty="0" smtClean="0"/>
              <a:t>pkg publisher</a:t>
            </a:r>
            <a:endParaRPr lang="en-US" i="1" dirty="0"/>
          </a:p>
          <a:p>
            <a:pPr lvl="1"/>
            <a:endParaRPr lang="en-US" dirty="0">
              <a:solidFill>
                <a:srgbClr val="FF0000"/>
              </a:solidFill>
            </a:endParaRP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packagepublisher_test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10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7088864" y="1647731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7161291" y="1647731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Type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Origin URI</a:t>
            </a:r>
          </a:p>
        </p:txBody>
      </p:sp>
      <p:sp>
        <p:nvSpPr>
          <p:cNvPr id="7" name="Rounded Rectangle 6"/>
          <p:cNvSpPr/>
          <p:nvPr/>
        </p:nvSpPr>
        <p:spPr>
          <a:xfrm>
            <a:off x="7088864" y="2977080"/>
            <a:ext cx="1738265" cy="2923877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7161291" y="2977081"/>
            <a:ext cx="1602463" cy="2923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Type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Origin URI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Alias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SSL Key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SSL Cert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Client UUID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Catalog Updated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Enabled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Order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Properties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662053" y="1910281"/>
            <a:ext cx="6195948" cy="418651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endParaRPr lang="en-US" sz="1200" dirty="0" smtClean="0">
              <a:solidFill>
                <a:srgbClr val="000000"/>
              </a:solidFill>
            </a:endParaRPr>
          </a:p>
          <a:p>
            <a:pPr lvl="0"/>
            <a:endParaRPr lang="en-US" sz="1200" dirty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packagepublisher_test</a:t>
            </a:r>
            <a:r>
              <a:rPr lang="en-US" sz="1200" dirty="0">
                <a:solidFill>
                  <a:srgbClr val="F5844C"/>
                </a:solidFill>
              </a:rPr>
              <a:t> id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"oval:sample:tst:1"</a:t>
            </a:r>
            <a:r>
              <a:rPr lang="en-US" sz="1200" dirty="0">
                <a:solidFill>
                  <a:srgbClr val="F5844C"/>
                </a:solidFill>
              </a:rPr>
              <a:t> </a:t>
            </a:r>
            <a:r>
              <a:rPr lang="en-US" sz="1200" dirty="0" smtClean="0">
                <a:solidFill>
                  <a:srgbClr val="F5844C"/>
                </a:solidFill>
              </a:rPr>
              <a:t>check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"all"</a:t>
            </a:r>
            <a:endParaRPr lang="en-US" sz="1200" dirty="0">
              <a:solidFill>
                <a:srgbClr val="F5844C"/>
              </a:solidFill>
            </a:endParaRPr>
          </a:p>
          <a:p>
            <a:pPr lvl="0"/>
            <a:r>
              <a:rPr lang="en-US" sz="1200" dirty="0" smtClean="0">
                <a:solidFill>
                  <a:srgbClr val="F5844C"/>
                </a:solidFill>
              </a:rPr>
              <a:t>                     comment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"Make sure </a:t>
            </a:r>
            <a:r>
              <a:rPr lang="en-US" sz="1200" dirty="0" smtClean="0">
                <a:solidFill>
                  <a:srgbClr val="993300"/>
                </a:solidFill>
              </a:rPr>
              <a:t>publisher </a:t>
            </a:r>
            <a:r>
              <a:rPr lang="en-US" sz="1200" dirty="0">
                <a:solidFill>
                  <a:srgbClr val="993300"/>
                </a:solidFill>
              </a:rPr>
              <a:t>is </a:t>
            </a:r>
            <a:r>
              <a:rPr lang="en-US" sz="1200" dirty="0" smtClean="0">
                <a:solidFill>
                  <a:srgbClr val="993300"/>
                </a:solidFill>
              </a:rPr>
              <a:t>enabled, preferred, and the  </a:t>
            </a:r>
          </a:p>
          <a:p>
            <a:pPr lvl="0"/>
            <a:r>
              <a:rPr lang="en-US" sz="1200" dirty="0">
                <a:solidFill>
                  <a:srgbClr val="993300"/>
                </a:solidFill>
              </a:rPr>
              <a:t> </a:t>
            </a:r>
            <a:r>
              <a:rPr lang="en-US" sz="1200" dirty="0" smtClean="0">
                <a:solidFill>
                  <a:srgbClr val="993300"/>
                </a:solidFill>
              </a:rPr>
              <a:t>                                     requires that </a:t>
            </a:r>
            <a:r>
              <a:rPr lang="en-US" sz="1200" dirty="0">
                <a:solidFill>
                  <a:srgbClr val="993300"/>
                </a:solidFill>
              </a:rPr>
              <a:t>all </a:t>
            </a:r>
            <a:r>
              <a:rPr lang="en-US" sz="1200" dirty="0" smtClean="0">
                <a:solidFill>
                  <a:srgbClr val="993300"/>
                </a:solidFill>
              </a:rPr>
              <a:t>packages are signed</a:t>
            </a:r>
            <a:r>
              <a:rPr lang="en-US" sz="1200" dirty="0">
                <a:solidFill>
                  <a:srgbClr val="993300"/>
                </a:solidFill>
              </a:rPr>
              <a:t>."</a:t>
            </a:r>
            <a:r>
              <a:rPr lang="en-US" sz="1200" dirty="0">
                <a:solidFill>
                  <a:srgbClr val="F5844C"/>
                </a:solidFill>
              </a:rPr>
              <a:t> </a:t>
            </a:r>
            <a:r>
              <a:rPr lang="en-US" sz="1200" dirty="0" smtClean="0">
                <a:solidFill>
                  <a:srgbClr val="F5844C"/>
                </a:solidFill>
              </a:rPr>
              <a:t>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object</a:t>
            </a:r>
            <a:r>
              <a:rPr lang="en-US" sz="1200" dirty="0">
                <a:solidFill>
                  <a:srgbClr val="F5844C"/>
                </a:solidFill>
              </a:rPr>
              <a:t> object_ref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"oval:sample:obj:1"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state</a:t>
            </a:r>
            <a:r>
              <a:rPr lang="en-US" sz="1200" dirty="0">
                <a:solidFill>
                  <a:srgbClr val="F5844C"/>
                </a:solidFill>
              </a:rPr>
              <a:t> state_ref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"oval:sample:ste:1"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96"/>
                </a:solidFill>
              </a:rPr>
              <a:t>&lt;/</a:t>
            </a:r>
            <a:r>
              <a:rPr lang="en-US" sz="1200" dirty="0">
                <a:solidFill>
                  <a:srgbClr val="000096"/>
                </a:solidFill>
              </a:rPr>
              <a:t>packagepublisher_test&gt;</a:t>
            </a:r>
          </a:p>
          <a:p>
            <a:pPr lvl="0"/>
            <a:endParaRPr lang="en-US" sz="1200" dirty="0" smtClean="0">
              <a:solidFill>
                <a:srgbClr val="000096"/>
              </a:solidFill>
            </a:endParaRPr>
          </a:p>
          <a:p>
            <a:pPr lvl="0"/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packagepublisher_object</a:t>
            </a:r>
            <a:r>
              <a:rPr lang="en-US" sz="1200" dirty="0">
                <a:solidFill>
                  <a:srgbClr val="F5844C"/>
                </a:solidFill>
              </a:rPr>
              <a:t> id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"oval:sample:obj:1"</a:t>
            </a:r>
            <a:r>
              <a:rPr lang="en-US" sz="1200" dirty="0">
                <a:solidFill>
                  <a:srgbClr val="F5844C"/>
                </a:solidFill>
              </a:rPr>
              <a:t> …</a:t>
            </a:r>
            <a:r>
              <a:rPr lang="en-US" sz="1200" dirty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&lt;name&gt;</a:t>
            </a:r>
            <a:r>
              <a:rPr lang="en-US" sz="1200" dirty="0">
                <a:solidFill>
                  <a:srgbClr val="000000"/>
                </a:solidFill>
              </a:rPr>
              <a:t>solaris</a:t>
            </a:r>
            <a:r>
              <a:rPr lang="en-US" sz="1200" dirty="0">
                <a:solidFill>
                  <a:srgbClr val="000096"/>
                </a:solidFill>
              </a:rPr>
              <a:t>&lt;/name&gt;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&lt;type&gt;</a:t>
            </a:r>
            <a:r>
              <a:rPr lang="en-US" sz="1200" dirty="0">
                <a:solidFill>
                  <a:srgbClr val="000000"/>
                </a:solidFill>
              </a:rPr>
              <a:t>origin</a:t>
            </a:r>
            <a:r>
              <a:rPr lang="en-US" sz="1200" dirty="0">
                <a:solidFill>
                  <a:srgbClr val="000096"/>
                </a:solidFill>
              </a:rPr>
              <a:t>&lt;/type&gt;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&lt;origin_uri&gt;</a:t>
            </a:r>
            <a:r>
              <a:rPr lang="en-US" sz="1200" dirty="0">
                <a:solidFill>
                  <a:srgbClr val="000000"/>
                </a:solidFill>
              </a:rPr>
              <a:t>http://pkg.oracle.com/solaris/release/</a:t>
            </a:r>
            <a:r>
              <a:rPr lang="en-US" sz="1200" dirty="0">
                <a:solidFill>
                  <a:srgbClr val="000096"/>
                </a:solidFill>
              </a:rPr>
              <a:t>&lt;/origin_uri&gt;</a:t>
            </a:r>
            <a:endParaRPr lang="en-US" sz="1200" dirty="0">
              <a:solidFill>
                <a:srgbClr val="000000"/>
              </a:solidFill>
            </a:endParaRPr>
          </a:p>
          <a:p>
            <a:pPr lvl="0"/>
            <a:r>
              <a:rPr lang="en-US" sz="1200" dirty="0">
                <a:solidFill>
                  <a:srgbClr val="000096"/>
                </a:solidFill>
              </a:rPr>
              <a:t>&lt;/packagepublisher_object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</a:p>
          <a:p>
            <a:endParaRPr lang="en-US" sz="1200" dirty="0">
              <a:solidFill>
                <a:srgbClr val="000000"/>
              </a:solidFill>
            </a:endParaRPr>
          </a:p>
          <a:p>
            <a:r>
              <a:rPr lang="en-US" sz="1200" dirty="0">
                <a:solidFill>
                  <a:srgbClr val="000096"/>
                </a:solidFill>
              </a:rPr>
              <a:t>&lt;packagepublisher_state</a:t>
            </a:r>
            <a:r>
              <a:rPr lang="en-US" sz="1200" dirty="0">
                <a:solidFill>
                  <a:srgbClr val="F5844C"/>
                </a:solidFill>
              </a:rPr>
              <a:t> id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"oval:sample:ste:1"</a:t>
            </a:r>
            <a:r>
              <a:rPr lang="en-US" sz="1200" dirty="0">
                <a:solidFill>
                  <a:srgbClr val="F5844C"/>
                </a:solidFill>
              </a:rPr>
              <a:t> …</a:t>
            </a:r>
            <a:r>
              <a:rPr lang="en-US" sz="1200" dirty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&lt;enabled</a:t>
            </a:r>
            <a:r>
              <a:rPr lang="en-US" sz="1200" dirty="0">
                <a:solidFill>
                  <a:srgbClr val="F5844C"/>
                </a:solidFill>
              </a:rPr>
              <a:t> datatype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"boolean"</a:t>
            </a:r>
            <a:r>
              <a:rPr lang="en-US" sz="1200" dirty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>true</a:t>
            </a:r>
            <a:r>
              <a:rPr lang="en-US" sz="1200" dirty="0">
                <a:solidFill>
                  <a:srgbClr val="000096"/>
                </a:solidFill>
              </a:rPr>
              <a:t>&lt;/enabled&gt;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&lt;order</a:t>
            </a:r>
            <a:r>
              <a:rPr lang="en-US" sz="1200" dirty="0">
                <a:solidFill>
                  <a:srgbClr val="F5844C"/>
                </a:solidFill>
              </a:rPr>
              <a:t> datatype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"int"</a:t>
            </a:r>
            <a:r>
              <a:rPr lang="en-US" sz="1200" dirty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>1</a:t>
            </a:r>
            <a:r>
              <a:rPr lang="en-US" sz="1200" dirty="0">
                <a:solidFill>
                  <a:srgbClr val="000096"/>
                </a:solidFill>
              </a:rPr>
              <a:t>&lt;/order&gt;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&lt;properties</a:t>
            </a:r>
            <a:r>
              <a:rPr lang="en-US" sz="1200" dirty="0">
                <a:solidFill>
                  <a:srgbClr val="F5844C"/>
                </a:solidFill>
              </a:rPr>
              <a:t> datatype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"record"</a:t>
            </a:r>
            <a:r>
              <a:rPr lang="en-US" sz="1200" dirty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    </a:t>
            </a:r>
            <a:r>
              <a:rPr lang="en-US" sz="1200" dirty="0">
                <a:solidFill>
                  <a:srgbClr val="000096"/>
                </a:solidFill>
              </a:rPr>
              <a:t>&lt;field</a:t>
            </a:r>
            <a:r>
              <a:rPr lang="en-US" sz="1200" dirty="0">
                <a:solidFill>
                  <a:srgbClr val="F5844C"/>
                </a:solidFill>
              </a:rPr>
              <a:t> name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"signature-policy"</a:t>
            </a:r>
            <a:r>
              <a:rPr lang="en-US" sz="1200" dirty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>require-signatures</a:t>
            </a:r>
            <a:r>
              <a:rPr lang="en-US" sz="1200" dirty="0">
                <a:solidFill>
                  <a:srgbClr val="000096"/>
                </a:solidFill>
              </a:rPr>
              <a:t>&lt;/field&gt;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&lt;/properties&gt;</a:t>
            </a:r>
            <a:endParaRPr lang="en-US" sz="1200" dirty="0">
              <a:solidFill>
                <a:srgbClr val="000000"/>
              </a:solidFill>
            </a:endParaRPr>
          </a:p>
          <a:p>
            <a:r>
              <a:rPr lang="en-US" sz="1200" dirty="0">
                <a:solidFill>
                  <a:srgbClr val="000096"/>
                </a:solidFill>
              </a:rPr>
              <a:t>&lt;/packagepublisher_state&gt;</a:t>
            </a:r>
          </a:p>
          <a:p>
            <a:endParaRPr lang="en-US" sz="1100" dirty="0">
              <a:solidFill>
                <a:schemeClr val="tx1"/>
              </a:solidFill>
            </a:endParaRPr>
          </a:p>
          <a:p>
            <a:pPr lvl="0"/>
            <a:endParaRPr lang="en-US" sz="11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921233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packagepublisher_test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80087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Open </a:t>
            </a:r>
            <a:r>
              <a:rPr lang="en-US" dirty="0"/>
              <a:t>Questions</a:t>
            </a:r>
          </a:p>
          <a:p>
            <a:pPr lvl="1"/>
            <a:r>
              <a:rPr lang="en-US" dirty="0" smtClean="0"/>
              <a:t>Can </a:t>
            </a:r>
            <a:r>
              <a:rPr lang="en-US" dirty="0"/>
              <a:t>we represent the catalog_updated entity to be in seconds since the epoch</a:t>
            </a:r>
            <a:r>
              <a:rPr lang="en-US" dirty="0" smtClean="0"/>
              <a:t>?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Do we want to break out the properties into its own test?</a:t>
            </a:r>
          </a:p>
          <a:p>
            <a:pPr lvl="2"/>
            <a:r>
              <a:rPr lang="en-US" dirty="0" smtClean="0"/>
              <a:t>signature-policy</a:t>
            </a:r>
          </a:p>
          <a:p>
            <a:pPr lvl="2"/>
            <a:r>
              <a:rPr lang="en-US" dirty="0" smtClean="0"/>
              <a:t>signature-required-names</a:t>
            </a:r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11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7088864" y="1647731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7161291" y="1647731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Type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Origin URI</a:t>
            </a:r>
          </a:p>
        </p:txBody>
      </p:sp>
      <p:sp>
        <p:nvSpPr>
          <p:cNvPr id="7" name="Rounded Rectangle 6"/>
          <p:cNvSpPr/>
          <p:nvPr/>
        </p:nvSpPr>
        <p:spPr>
          <a:xfrm>
            <a:off x="7088864" y="2977080"/>
            <a:ext cx="1738265" cy="2923877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7161291" y="2977081"/>
            <a:ext cx="1602463" cy="2923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Type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Origin URI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Alias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SSL Key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SSL Cert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Client UUID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Catalog Updated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Enabled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Order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Properties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1054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image_test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/>
              <a:t>Check the properties associated with an </a:t>
            </a:r>
            <a:r>
              <a:rPr lang="en-US" dirty="0" smtClean="0"/>
              <a:t>image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12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12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658368" y="1978295"/>
            <a:ext cx="6181344" cy="3601238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dhaynes@ovaldi-sol11:~$ pkg property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PROPERTY                                VALUE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be-policy                                     default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ca-path                                       /etc/openssl/certs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check-certificate-revocation        False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flush-content-cache-on-success True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mirror-discovery                          False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preferred-authority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publisher-search-order               ['solaris']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send-uuid                                   True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signature-policy                          verify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signature-required-names          []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trust-anchor-directory                etc/certs/CA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use-system-repo                       </a:t>
            </a:r>
            <a:r>
              <a:rPr lang="en-US" sz="1200" dirty="0" smtClean="0">
                <a:solidFill>
                  <a:schemeClr val="tx1"/>
                </a:solidFill>
              </a:rPr>
              <a:t>False</a:t>
            </a:r>
          </a:p>
          <a:p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smtClean="0">
                <a:solidFill>
                  <a:schemeClr val="tx1"/>
                </a:solidFill>
              </a:rPr>
              <a:t>NOTE: Select the image by changing the PKG_IMG environment variable</a:t>
            </a:r>
            <a:endParaRPr lang="en-US" sz="1200" dirty="0">
              <a:solidFill>
                <a:schemeClr val="tx1"/>
              </a:solidFill>
            </a:endParaRPr>
          </a:p>
          <a:p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7088864" y="1647731"/>
            <a:ext cx="1738265" cy="76944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161291" y="1647731"/>
            <a:ext cx="160246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7088863" y="2865557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161291" y="2873614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</p:spTree>
    <p:extLst>
      <p:ext uri="{BB962C8B-B14F-4D97-AF65-F5344CB8AC3E}">
        <p14:creationId xmlns:p14="http://schemas.microsoft.com/office/powerpoint/2010/main" val="25130164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image_test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Example </a:t>
            </a:r>
            <a:r>
              <a:rPr lang="en-US" dirty="0"/>
              <a:t>use case</a:t>
            </a:r>
          </a:p>
          <a:p>
            <a:pPr lvl="1"/>
            <a:r>
              <a:rPr lang="en-US" dirty="0"/>
              <a:t>Check to make sure the package client is checking certificate revocation lists</a:t>
            </a:r>
          </a:p>
          <a:p>
            <a:endParaRPr lang="en-US" dirty="0"/>
          </a:p>
          <a:p>
            <a:r>
              <a:rPr lang="en-US" dirty="0" smtClean="0"/>
              <a:t>Implementation</a:t>
            </a:r>
            <a:endParaRPr lang="en-US" dirty="0"/>
          </a:p>
          <a:p>
            <a:pPr lvl="1"/>
            <a:r>
              <a:rPr lang="en-US" i="1" dirty="0" smtClean="0"/>
              <a:t>pkg property</a:t>
            </a:r>
            <a:endParaRPr lang="en-US" i="1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13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13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7088864" y="1647731"/>
            <a:ext cx="1738265" cy="76944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161291" y="1647731"/>
            <a:ext cx="160246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</p:txBody>
      </p:sp>
      <p:sp>
        <p:nvSpPr>
          <p:cNvPr id="8" name="Rounded Rectangle 7"/>
          <p:cNvSpPr/>
          <p:nvPr/>
        </p:nvSpPr>
        <p:spPr>
          <a:xfrm>
            <a:off x="7088863" y="2865557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7161291" y="2873614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  <p:sp>
        <p:nvSpPr>
          <p:cNvPr id="12" name="Rounded Rectangle 11"/>
          <p:cNvSpPr/>
          <p:nvPr/>
        </p:nvSpPr>
        <p:spPr>
          <a:xfrm>
            <a:off x="674352" y="1917749"/>
            <a:ext cx="6195948" cy="418651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image_test</a:t>
            </a:r>
            <a:r>
              <a:rPr lang="en-US" sz="1200" dirty="0">
                <a:solidFill>
                  <a:srgbClr val="F5844C"/>
                </a:solidFill>
              </a:rPr>
              <a:t> id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"oval:sample:tst:1"</a:t>
            </a:r>
            <a:r>
              <a:rPr lang="en-US" sz="1200" dirty="0">
                <a:solidFill>
                  <a:srgbClr val="F5844C"/>
                </a:solidFill>
              </a:rPr>
              <a:t> check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</a:t>
            </a:r>
            <a:r>
              <a:rPr lang="en-US" sz="1200" dirty="0" smtClean="0">
                <a:solidFill>
                  <a:srgbClr val="993300"/>
                </a:solidFill>
              </a:rPr>
              <a:t>all" </a:t>
            </a:r>
            <a:endParaRPr lang="en-US" sz="1200" dirty="0" smtClean="0">
              <a:solidFill>
                <a:srgbClr val="F5844C"/>
              </a:solidFill>
            </a:endParaRPr>
          </a:p>
          <a:p>
            <a:r>
              <a:rPr lang="en-US" sz="1200" dirty="0" smtClean="0">
                <a:solidFill>
                  <a:srgbClr val="F5844C"/>
                </a:solidFill>
              </a:rPr>
              <a:t>                    comment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"Check to see if the root image is configured to check if </a:t>
            </a:r>
            <a:endParaRPr lang="en-US" sz="1200" dirty="0" smtClean="0">
              <a:solidFill>
                <a:srgbClr val="993300"/>
              </a:solidFill>
            </a:endParaRPr>
          </a:p>
          <a:p>
            <a:r>
              <a:rPr lang="en-US" sz="1200" dirty="0">
                <a:solidFill>
                  <a:srgbClr val="993300"/>
                </a:solidFill>
              </a:rPr>
              <a:t> </a:t>
            </a:r>
            <a:r>
              <a:rPr lang="en-US" sz="1200" dirty="0" smtClean="0">
                <a:solidFill>
                  <a:srgbClr val="993300"/>
                </a:solidFill>
              </a:rPr>
              <a:t>                                    certificates </a:t>
            </a:r>
            <a:r>
              <a:rPr lang="en-US" sz="1200" dirty="0">
                <a:solidFill>
                  <a:srgbClr val="993300"/>
                </a:solidFill>
              </a:rPr>
              <a:t>have been revoked</a:t>
            </a:r>
            <a:r>
              <a:rPr lang="en-US" sz="1200" dirty="0" smtClean="0">
                <a:solidFill>
                  <a:srgbClr val="993300"/>
                </a:solidFill>
              </a:rPr>
              <a:t>."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  </a:t>
            </a:r>
            <a:r>
              <a:rPr lang="en-US" sz="1200" dirty="0">
                <a:solidFill>
                  <a:srgbClr val="000096"/>
                </a:solidFill>
              </a:rPr>
              <a:t>&lt;object</a:t>
            </a:r>
            <a:r>
              <a:rPr lang="en-US" sz="1200" dirty="0">
                <a:solidFill>
                  <a:srgbClr val="F5844C"/>
                </a:solidFill>
              </a:rPr>
              <a:t> object_ref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"oval:sample:obj:1"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  </a:t>
            </a:r>
            <a:r>
              <a:rPr lang="en-US" sz="1200" dirty="0">
                <a:solidFill>
                  <a:srgbClr val="000096"/>
                </a:solidFill>
              </a:rPr>
              <a:t>&lt;state</a:t>
            </a:r>
            <a:r>
              <a:rPr lang="en-US" sz="1200" dirty="0">
                <a:solidFill>
                  <a:srgbClr val="F5844C"/>
                </a:solidFill>
              </a:rPr>
              <a:t> state_ref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"oval:sample:ste:1"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&lt;/image_test&gt;</a:t>
            </a:r>
            <a:endParaRPr lang="en-US" sz="1200" dirty="0" smtClean="0">
              <a:solidFill>
                <a:srgbClr val="000096"/>
              </a:solidFill>
            </a:endParaRPr>
          </a:p>
          <a:p>
            <a:endParaRPr lang="en-US" sz="1200" dirty="0">
              <a:solidFill>
                <a:srgbClr val="000096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&lt;image_object</a:t>
            </a:r>
            <a:r>
              <a:rPr lang="en-US" sz="1200" dirty="0" smtClean="0">
                <a:solidFill>
                  <a:srgbClr val="F5844C"/>
                </a:solidFill>
              </a:rPr>
              <a:t> id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"oval:sample:obj:1"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&lt;path&gt;</a:t>
            </a:r>
            <a:r>
              <a:rPr lang="en-US" sz="1200" dirty="0" smtClean="0">
                <a:solidFill>
                  <a:srgbClr val="000000"/>
                </a:solidFill>
              </a:rPr>
              <a:t>/</a:t>
            </a:r>
            <a:r>
              <a:rPr lang="en-US" sz="1200" dirty="0" smtClean="0">
                <a:solidFill>
                  <a:srgbClr val="000096"/>
                </a:solidFill>
              </a:rPr>
              <a:t>&lt;/path&gt;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&lt;name&gt;</a:t>
            </a:r>
            <a:r>
              <a:rPr lang="en-US" sz="1200" dirty="0" smtClean="0">
                <a:solidFill>
                  <a:srgbClr val="000000"/>
                </a:solidFill>
              </a:rPr>
              <a:t>check-certificate-revocation</a:t>
            </a:r>
            <a:r>
              <a:rPr lang="en-US" sz="1200" dirty="0" smtClean="0">
                <a:solidFill>
                  <a:srgbClr val="000096"/>
                </a:solidFill>
              </a:rPr>
              <a:t>&lt;/name&gt;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96"/>
                </a:solidFill>
              </a:rPr>
              <a:t>&lt;/image_object&gt;</a:t>
            </a:r>
            <a:endParaRPr lang="en-US" sz="1200" dirty="0" smtClean="0">
              <a:solidFill>
                <a:schemeClr val="tx1"/>
              </a:solidFill>
            </a:endParaRPr>
          </a:p>
          <a:p>
            <a:endParaRPr lang="en-US" sz="1200" dirty="0" smtClean="0">
              <a:solidFill>
                <a:srgbClr val="000096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&lt;image_state</a:t>
            </a:r>
            <a:r>
              <a:rPr lang="en-US" sz="1200" dirty="0" smtClean="0">
                <a:solidFill>
                  <a:srgbClr val="F5844C"/>
                </a:solidFill>
              </a:rPr>
              <a:t> id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"oval:sample:ste:1"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&lt;value</a:t>
            </a:r>
            <a:r>
              <a:rPr lang="en-US" sz="1200" dirty="0" smtClean="0">
                <a:solidFill>
                  <a:srgbClr val="F5844C"/>
                </a:solidFill>
              </a:rPr>
              <a:t> datatype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"boolean"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>true</a:t>
            </a:r>
            <a:r>
              <a:rPr lang="en-US" sz="1200" dirty="0" smtClean="0">
                <a:solidFill>
                  <a:srgbClr val="000096"/>
                </a:solidFill>
              </a:rPr>
              <a:t>&lt;/value&gt;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&lt;/image_state&gt;</a:t>
            </a:r>
            <a:endParaRPr lang="en-US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143023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image_test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Open </a:t>
            </a:r>
            <a:r>
              <a:rPr lang="en-US" dirty="0"/>
              <a:t>Questions</a:t>
            </a:r>
          </a:p>
          <a:p>
            <a:pPr lvl="1"/>
            <a:r>
              <a:rPr lang="en-US" dirty="0"/>
              <a:t>Will we check all image properties at once?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14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14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7088864" y="1647731"/>
            <a:ext cx="1738265" cy="76944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161291" y="1647731"/>
            <a:ext cx="160246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7088863" y="2865557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161291" y="2873614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</p:spTree>
    <p:extLst>
      <p:ext uri="{BB962C8B-B14F-4D97-AF65-F5344CB8AC3E}">
        <p14:creationId xmlns:p14="http://schemas.microsoft.com/office/powerpoint/2010/main" val="24999060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facet_test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/>
              <a:t>Check the values of facets for the specified image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15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15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658368" y="2293676"/>
            <a:ext cx="6181344" cy="329641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dhaynes@ovaldi-sol11:~$ pkg facet facet.doc.pdf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FACETS         VALUE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facet.doc.pdf   True</a:t>
            </a:r>
          </a:p>
          <a:p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7088864" y="1647731"/>
            <a:ext cx="1738265" cy="76944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161291" y="1647731"/>
            <a:ext cx="160246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7088863" y="2865557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161291" y="2873614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</p:spTree>
    <p:extLst>
      <p:ext uri="{BB962C8B-B14F-4D97-AF65-F5344CB8AC3E}">
        <p14:creationId xmlns:p14="http://schemas.microsoft.com/office/powerpoint/2010/main" val="2813605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Example </a:t>
            </a:r>
            <a:r>
              <a:rPr lang="en-US" dirty="0"/>
              <a:t>use case</a:t>
            </a:r>
          </a:p>
          <a:p>
            <a:pPr lvl="1"/>
            <a:r>
              <a:rPr lang="en-US" dirty="0"/>
              <a:t>Ensure PDF documentation is not installed with packages</a:t>
            </a:r>
          </a:p>
          <a:p>
            <a:endParaRPr lang="en-US" dirty="0"/>
          </a:p>
          <a:p>
            <a:r>
              <a:rPr lang="en-US" dirty="0"/>
              <a:t>Implementation</a:t>
            </a:r>
          </a:p>
          <a:p>
            <a:pPr lvl="1"/>
            <a:r>
              <a:rPr lang="en-US" i="1" dirty="0" smtClean="0"/>
              <a:t>pkg facet</a:t>
            </a:r>
            <a:endParaRPr lang="en-US" i="1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facet_test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16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16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3" name="Rounded Rectangle 12"/>
          <p:cNvSpPr/>
          <p:nvPr/>
        </p:nvSpPr>
        <p:spPr>
          <a:xfrm>
            <a:off x="7088864" y="1647731"/>
            <a:ext cx="1738265" cy="76944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7161291" y="1647731"/>
            <a:ext cx="160246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</p:txBody>
      </p:sp>
      <p:sp>
        <p:nvSpPr>
          <p:cNvPr id="15" name="Rounded Rectangle 14"/>
          <p:cNvSpPr/>
          <p:nvPr/>
        </p:nvSpPr>
        <p:spPr>
          <a:xfrm>
            <a:off x="7088863" y="2865557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7161291" y="2873614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  <p:sp>
        <p:nvSpPr>
          <p:cNvPr id="12" name="Rounded Rectangle 11"/>
          <p:cNvSpPr/>
          <p:nvPr/>
        </p:nvSpPr>
        <p:spPr>
          <a:xfrm>
            <a:off x="626639" y="1879106"/>
            <a:ext cx="6254219" cy="4252057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sz="1200" dirty="0" smtClean="0">
              <a:solidFill>
                <a:srgbClr val="000096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facet_test</a:t>
            </a:r>
            <a:r>
              <a:rPr lang="en-US" sz="1200" dirty="0">
                <a:solidFill>
                  <a:srgbClr val="F5844C"/>
                </a:solidFill>
              </a:rPr>
              <a:t> id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"oval:sample:tst:1"</a:t>
            </a:r>
            <a:r>
              <a:rPr lang="en-US" sz="1200" dirty="0">
                <a:solidFill>
                  <a:srgbClr val="F5844C"/>
                </a:solidFill>
              </a:rPr>
              <a:t> check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"all"</a:t>
            </a:r>
            <a:endParaRPr lang="en-US" sz="1200" dirty="0" smtClean="0">
              <a:solidFill>
                <a:srgbClr val="F5844C"/>
              </a:solidFill>
            </a:endParaRPr>
          </a:p>
          <a:p>
            <a:r>
              <a:rPr lang="en-US" sz="1200" dirty="0" smtClean="0">
                <a:solidFill>
                  <a:srgbClr val="F5844C"/>
                </a:solidFill>
              </a:rPr>
              <a:t>        comment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"Check to see if the doc.pdf facet is set to 'false' on all images."</a:t>
            </a:r>
            <a:r>
              <a:rPr lang="en-US" sz="1200" dirty="0">
                <a:solidFill>
                  <a:srgbClr val="F5844C"/>
                </a:solidFill>
              </a:rPr>
              <a:t> </a:t>
            </a:r>
            <a:r>
              <a:rPr lang="en-US" sz="1200" dirty="0" smtClean="0">
                <a:solidFill>
                  <a:srgbClr val="F5844C"/>
                </a:solidFill>
              </a:rPr>
              <a:t>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&lt;object</a:t>
            </a:r>
            <a:r>
              <a:rPr lang="en-US" sz="1200" dirty="0" smtClean="0">
                <a:solidFill>
                  <a:srgbClr val="F5844C"/>
                </a:solidFill>
              </a:rPr>
              <a:t> </a:t>
            </a:r>
            <a:r>
              <a:rPr lang="en-US" sz="1200" dirty="0">
                <a:solidFill>
                  <a:srgbClr val="F5844C"/>
                </a:solidFill>
              </a:rPr>
              <a:t>object_ref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"oval:sample:obj:1"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&lt;state</a:t>
            </a:r>
            <a:r>
              <a:rPr lang="en-US" sz="1200" dirty="0" smtClean="0">
                <a:solidFill>
                  <a:srgbClr val="F5844C"/>
                </a:solidFill>
              </a:rPr>
              <a:t> </a:t>
            </a:r>
            <a:r>
              <a:rPr lang="en-US" sz="1200" dirty="0">
                <a:solidFill>
                  <a:srgbClr val="F5844C"/>
                </a:solidFill>
              </a:rPr>
              <a:t>state_ref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"oval:sample:ste:1"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96"/>
                </a:solidFill>
              </a:rPr>
              <a:t>&lt;/</a:t>
            </a:r>
            <a:r>
              <a:rPr lang="en-US" sz="1200" dirty="0">
                <a:solidFill>
                  <a:srgbClr val="000096"/>
                </a:solidFill>
              </a:rPr>
              <a:t>facet_test&gt;</a:t>
            </a:r>
          </a:p>
          <a:p>
            <a:endParaRPr lang="en-US" sz="1200" dirty="0" smtClean="0">
              <a:solidFill>
                <a:srgbClr val="000096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&lt;facet_object</a:t>
            </a:r>
            <a:r>
              <a:rPr lang="en-US" sz="1200" dirty="0" smtClean="0">
                <a:solidFill>
                  <a:srgbClr val="F5844C"/>
                </a:solidFill>
              </a:rPr>
              <a:t> id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"oval:sample:obj:1"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&lt;path</a:t>
            </a:r>
            <a:r>
              <a:rPr lang="en-US" sz="1200" dirty="0" smtClean="0">
                <a:solidFill>
                  <a:srgbClr val="F5844C"/>
                </a:solidFill>
              </a:rPr>
              <a:t> operation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"pattern match"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>.*</a:t>
            </a:r>
            <a:r>
              <a:rPr lang="en-US" sz="1200" dirty="0" smtClean="0">
                <a:solidFill>
                  <a:srgbClr val="000096"/>
                </a:solidFill>
              </a:rPr>
              <a:t>&lt;/path&gt;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&lt;name&gt;</a:t>
            </a:r>
            <a:r>
              <a:rPr lang="en-US" sz="1200" dirty="0" smtClean="0">
                <a:solidFill>
                  <a:srgbClr val="000000"/>
                </a:solidFill>
              </a:rPr>
              <a:t>facet.doc.pdf</a:t>
            </a:r>
            <a:r>
              <a:rPr lang="en-US" sz="1200" dirty="0" smtClean="0">
                <a:solidFill>
                  <a:srgbClr val="000096"/>
                </a:solidFill>
              </a:rPr>
              <a:t>&lt;/name&gt;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&lt;/facet_object&gt;</a:t>
            </a:r>
          </a:p>
          <a:p>
            <a:endParaRPr lang="en-US" sz="1200" dirty="0" smtClean="0">
              <a:solidFill>
                <a:srgbClr val="000096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&lt;facet_state</a:t>
            </a:r>
            <a:r>
              <a:rPr lang="en-US" sz="1200" dirty="0" smtClean="0">
                <a:solidFill>
                  <a:srgbClr val="F5844C"/>
                </a:solidFill>
              </a:rPr>
              <a:t> id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"oval:sample:ste:1"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&lt;value</a:t>
            </a:r>
            <a:r>
              <a:rPr lang="en-US" sz="1200" dirty="0" smtClean="0">
                <a:solidFill>
                  <a:srgbClr val="F5844C"/>
                </a:solidFill>
              </a:rPr>
              <a:t> datatype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"boolean"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>false</a:t>
            </a:r>
            <a:r>
              <a:rPr lang="en-US" sz="1200" dirty="0" smtClean="0">
                <a:solidFill>
                  <a:srgbClr val="000096"/>
                </a:solidFill>
              </a:rPr>
              <a:t>&lt;/value&gt;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&lt;/facet_state&gt;</a:t>
            </a:r>
            <a:endParaRPr lang="en-US" sz="1200" dirty="0" smtClean="0">
              <a:solidFill>
                <a:schemeClr val="tx1"/>
              </a:solidFill>
            </a:endParaRPr>
          </a:p>
          <a:p>
            <a:endParaRPr lang="en-US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733289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facet_test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Open </a:t>
            </a:r>
            <a:r>
              <a:rPr lang="en-US" dirty="0"/>
              <a:t>Questions</a:t>
            </a:r>
          </a:p>
          <a:p>
            <a:pPr lvl="1"/>
            <a:r>
              <a:rPr lang="en-US" dirty="0"/>
              <a:t>Will we check all image facets at once?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17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17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0" name="Rounded Rectangle 9"/>
          <p:cNvSpPr/>
          <p:nvPr/>
        </p:nvSpPr>
        <p:spPr>
          <a:xfrm>
            <a:off x="7088864" y="1647731"/>
            <a:ext cx="1738265" cy="76944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7161291" y="1647731"/>
            <a:ext cx="160246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</p:txBody>
      </p:sp>
      <p:sp>
        <p:nvSpPr>
          <p:cNvPr id="12" name="Rounded Rectangle 11"/>
          <p:cNvSpPr/>
          <p:nvPr/>
        </p:nvSpPr>
        <p:spPr>
          <a:xfrm>
            <a:off x="7088863" y="2865557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161291" y="2873614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</p:spTree>
    <p:extLst>
      <p:ext uri="{BB962C8B-B14F-4D97-AF65-F5344CB8AC3E}">
        <p14:creationId xmlns:p14="http://schemas.microsoft.com/office/powerpoint/2010/main" val="4121445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variant_test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/>
              <a:t>Check the values of variants for the specified image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18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18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658368" y="2293676"/>
            <a:ext cx="6181344" cy="329641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v-SE" sz="1200" dirty="0">
                <a:solidFill>
                  <a:schemeClr val="tx1"/>
                </a:solidFill>
              </a:rPr>
              <a:t>dhaynes@ovaldi-sol11:~$ pkg variant variant.arch</a:t>
            </a:r>
          </a:p>
          <a:p>
            <a:r>
              <a:rPr lang="sv-SE" sz="1200" dirty="0">
                <a:solidFill>
                  <a:schemeClr val="tx1"/>
                </a:solidFill>
              </a:rPr>
              <a:t> </a:t>
            </a:r>
            <a:r>
              <a:rPr lang="sv-SE" sz="1200" dirty="0" smtClean="0">
                <a:solidFill>
                  <a:schemeClr val="tx1"/>
                </a:solidFill>
              </a:rPr>
              <a:t> VARIANT      </a:t>
            </a:r>
            <a:r>
              <a:rPr lang="sv-SE" sz="1200" dirty="0">
                <a:solidFill>
                  <a:schemeClr val="tx1"/>
                </a:solidFill>
              </a:rPr>
              <a:t>VALUE</a:t>
            </a:r>
          </a:p>
          <a:p>
            <a:r>
              <a:rPr lang="sv-SE" sz="1200" dirty="0">
                <a:solidFill>
                  <a:schemeClr val="tx1"/>
                </a:solidFill>
              </a:rPr>
              <a:t>  variant.arch   i386</a:t>
            </a:r>
          </a:p>
          <a:p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7088864" y="1647731"/>
            <a:ext cx="1738265" cy="76944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161291" y="1647731"/>
            <a:ext cx="160246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7088863" y="2865557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161291" y="2873614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</p:spTree>
    <p:extLst>
      <p:ext uri="{BB962C8B-B14F-4D97-AF65-F5344CB8AC3E}">
        <p14:creationId xmlns:p14="http://schemas.microsoft.com/office/powerpoint/2010/main" val="31132006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07947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Example </a:t>
            </a:r>
            <a:r>
              <a:rPr lang="en-US" dirty="0"/>
              <a:t>use case</a:t>
            </a:r>
          </a:p>
          <a:p>
            <a:pPr lvl="1"/>
            <a:r>
              <a:rPr lang="en-US" dirty="0"/>
              <a:t>Ensure </a:t>
            </a:r>
            <a:r>
              <a:rPr lang="en-US" dirty="0" smtClean="0"/>
              <a:t>that only i386 packages can be installed on x86 hardware.</a:t>
            </a:r>
            <a:endParaRPr lang="en-US" dirty="0"/>
          </a:p>
          <a:p>
            <a:endParaRPr lang="en-US" dirty="0"/>
          </a:p>
          <a:p>
            <a:r>
              <a:rPr lang="en-US" dirty="0"/>
              <a:t>Implementation</a:t>
            </a:r>
          </a:p>
          <a:p>
            <a:pPr lvl="1"/>
            <a:r>
              <a:rPr lang="en-US" i="1" dirty="0" smtClean="0"/>
              <a:t>pkg variant</a:t>
            </a:r>
            <a:endParaRPr lang="en-US" i="1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12" name="Rounded Rectangle 11"/>
          <p:cNvSpPr/>
          <p:nvPr/>
        </p:nvSpPr>
        <p:spPr>
          <a:xfrm>
            <a:off x="626639" y="1900869"/>
            <a:ext cx="6254219" cy="421799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sz="1200" dirty="0" smtClean="0">
              <a:solidFill>
                <a:srgbClr val="000096"/>
              </a:solidFill>
            </a:endParaRPr>
          </a:p>
          <a:p>
            <a:r>
              <a:rPr lang="en-US" sz="1200" dirty="0">
                <a:solidFill>
                  <a:srgbClr val="000096"/>
                </a:solidFill>
              </a:rPr>
              <a:t>&lt;criteria</a:t>
            </a:r>
            <a:r>
              <a:rPr lang="en-US" sz="1200" dirty="0">
                <a:solidFill>
                  <a:srgbClr val="F5844C"/>
                </a:solidFill>
              </a:rPr>
              <a:t> comment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"Make sure the variant tag is set to 'i386' on a x86 system."</a:t>
            </a:r>
            <a:r>
              <a:rPr lang="en-US" sz="1200" dirty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criterion</a:t>
            </a:r>
            <a:r>
              <a:rPr lang="en-US" sz="1200" dirty="0">
                <a:solidFill>
                  <a:srgbClr val="F5844C"/>
                </a:solidFill>
              </a:rPr>
              <a:t> comment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"ix86 architecture"</a:t>
            </a:r>
            <a:r>
              <a:rPr lang="en-US" sz="1200" dirty="0">
                <a:solidFill>
                  <a:srgbClr val="F5844C"/>
                </a:solidFill>
              </a:rPr>
              <a:t> test_ref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"oval:org.mitre.oval:tst:3912"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&lt;criterion</a:t>
            </a:r>
            <a:r>
              <a:rPr lang="en-US" sz="1200" dirty="0">
                <a:solidFill>
                  <a:srgbClr val="F5844C"/>
                </a:solidFill>
              </a:rPr>
              <a:t> comment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"Check if the arch variant is set to 'i386' on all images."</a:t>
            </a:r>
            <a:r>
              <a:rPr lang="en-US" sz="1200" dirty="0" smtClean="0">
                <a:solidFill>
                  <a:srgbClr val="F5844C"/>
                </a:solidFill>
              </a:rPr>
              <a:t> </a:t>
            </a:r>
          </a:p>
          <a:p>
            <a:r>
              <a:rPr lang="en-US" sz="1200" dirty="0">
                <a:solidFill>
                  <a:srgbClr val="F5844C"/>
                </a:solidFill>
              </a:rPr>
              <a:t> </a:t>
            </a:r>
            <a:r>
              <a:rPr lang="en-US" sz="1200" dirty="0" smtClean="0">
                <a:solidFill>
                  <a:srgbClr val="F5844C"/>
                </a:solidFill>
              </a:rPr>
              <a:t>                   test_ref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"oval:sample:tst:1"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96"/>
                </a:solidFill>
              </a:rPr>
              <a:t>&lt;/</a:t>
            </a:r>
            <a:r>
              <a:rPr lang="en-US" sz="1200" dirty="0">
                <a:solidFill>
                  <a:srgbClr val="000096"/>
                </a:solidFill>
              </a:rPr>
              <a:t>criteria&gt;</a:t>
            </a:r>
          </a:p>
          <a:p>
            <a:endParaRPr lang="en-US" sz="1200" dirty="0" smtClean="0">
              <a:solidFill>
                <a:srgbClr val="000096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variant_test</a:t>
            </a:r>
            <a:r>
              <a:rPr lang="en-US" sz="1200" dirty="0">
                <a:solidFill>
                  <a:srgbClr val="F5844C"/>
                </a:solidFill>
              </a:rPr>
              <a:t> id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"oval:sample:tst:1"</a:t>
            </a:r>
            <a:r>
              <a:rPr lang="en-US" sz="1200" dirty="0">
                <a:solidFill>
                  <a:srgbClr val="F5844C"/>
                </a:solidFill>
              </a:rPr>
              <a:t> check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"all"</a:t>
            </a:r>
            <a:r>
              <a:rPr lang="en-US" sz="1200" dirty="0" smtClean="0">
                <a:solidFill>
                  <a:srgbClr val="F5844C"/>
                </a:solidFill>
              </a:rPr>
              <a:t> </a:t>
            </a:r>
          </a:p>
          <a:p>
            <a:r>
              <a:rPr lang="en-US" sz="1200" dirty="0" smtClean="0">
                <a:solidFill>
                  <a:srgbClr val="F5844C"/>
                </a:solidFill>
              </a:rPr>
              <a:t>                     comment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</a:t>
            </a:r>
            <a:r>
              <a:rPr lang="en-US" sz="1200" dirty="0">
                <a:solidFill>
                  <a:srgbClr val="993300"/>
                </a:solidFill>
              </a:rPr>
              <a:t>Check if the arch variant is set to 'i386' on all images.</a:t>
            </a:r>
            <a:r>
              <a:rPr lang="en-US" sz="1200" dirty="0" smtClean="0">
                <a:solidFill>
                  <a:srgbClr val="993300"/>
                </a:solidFill>
              </a:rPr>
              <a:t>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object</a:t>
            </a:r>
            <a:r>
              <a:rPr lang="en-US" sz="1200" dirty="0">
                <a:solidFill>
                  <a:srgbClr val="F5844C"/>
                </a:solidFill>
              </a:rPr>
              <a:t> object_ref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"oval:sample:obj:1"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state</a:t>
            </a:r>
            <a:r>
              <a:rPr lang="en-US" sz="1200" dirty="0">
                <a:solidFill>
                  <a:srgbClr val="F5844C"/>
                </a:solidFill>
              </a:rPr>
              <a:t> state_ref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"oval:sample:ste:1</a:t>
            </a:r>
            <a:r>
              <a:rPr lang="en-US" sz="1200" dirty="0" smtClean="0">
                <a:solidFill>
                  <a:srgbClr val="993300"/>
                </a:solidFill>
              </a:rPr>
              <a:t>"</a:t>
            </a:r>
            <a:r>
              <a:rPr lang="en-US" sz="1200" dirty="0" smtClean="0">
                <a:solidFill>
                  <a:srgbClr val="000096"/>
                </a:solidFill>
              </a:rPr>
              <a:t>/&gt;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&lt;/</a:t>
            </a:r>
            <a:r>
              <a:rPr lang="en-US" sz="1200" dirty="0">
                <a:solidFill>
                  <a:srgbClr val="000096"/>
                </a:solidFill>
              </a:rPr>
              <a:t>variant_test&gt;</a:t>
            </a:r>
            <a:endParaRPr lang="en-US" sz="1200" dirty="0" smtClean="0">
              <a:solidFill>
                <a:srgbClr val="000096"/>
              </a:solidFill>
            </a:endParaRPr>
          </a:p>
          <a:p>
            <a:endParaRPr lang="en-US" sz="1200" dirty="0" smtClean="0">
              <a:solidFill>
                <a:srgbClr val="000096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&lt;variant_object</a:t>
            </a:r>
            <a:r>
              <a:rPr lang="en-US" sz="1200" dirty="0" smtClean="0">
                <a:solidFill>
                  <a:srgbClr val="F5844C"/>
                </a:solidFill>
              </a:rPr>
              <a:t> id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"oval:sample:obj:1"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&lt;path</a:t>
            </a:r>
            <a:r>
              <a:rPr lang="en-US" sz="1200" dirty="0" smtClean="0">
                <a:solidFill>
                  <a:srgbClr val="F5844C"/>
                </a:solidFill>
              </a:rPr>
              <a:t> operation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"pattern match"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>.*</a:t>
            </a:r>
            <a:r>
              <a:rPr lang="en-US" sz="1200" dirty="0" smtClean="0">
                <a:solidFill>
                  <a:srgbClr val="000096"/>
                </a:solidFill>
              </a:rPr>
              <a:t>&lt;/path&gt;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&lt;name&gt;</a:t>
            </a:r>
            <a:r>
              <a:rPr lang="en-US" sz="1200" dirty="0" smtClean="0">
                <a:solidFill>
                  <a:srgbClr val="000000"/>
                </a:solidFill>
              </a:rPr>
              <a:t>variant.arch</a:t>
            </a:r>
            <a:r>
              <a:rPr lang="en-US" sz="1200" dirty="0" smtClean="0">
                <a:solidFill>
                  <a:srgbClr val="000096"/>
                </a:solidFill>
              </a:rPr>
              <a:t>&lt;/name&gt;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&lt;/variant_object&gt;</a:t>
            </a:r>
            <a:endParaRPr lang="en-US" sz="1200" dirty="0" smtClean="0">
              <a:solidFill>
                <a:schemeClr val="tx1"/>
              </a:solidFill>
            </a:endParaRPr>
          </a:p>
          <a:p>
            <a:endParaRPr lang="en-US" sz="1200" dirty="0" smtClean="0">
              <a:solidFill>
                <a:srgbClr val="000096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&lt;variant_state</a:t>
            </a:r>
            <a:r>
              <a:rPr lang="en-US" sz="1200" dirty="0" smtClean="0">
                <a:solidFill>
                  <a:srgbClr val="F5844C"/>
                </a:solidFill>
              </a:rPr>
              <a:t> id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"oval:sample:ste:1"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&lt;value&gt;</a:t>
            </a:r>
            <a:r>
              <a:rPr lang="en-US" sz="1200" dirty="0" smtClean="0">
                <a:solidFill>
                  <a:srgbClr val="000000"/>
                </a:solidFill>
              </a:rPr>
              <a:t>i386</a:t>
            </a:r>
            <a:r>
              <a:rPr lang="en-US" sz="1200" dirty="0" smtClean="0">
                <a:solidFill>
                  <a:srgbClr val="000096"/>
                </a:solidFill>
              </a:rPr>
              <a:t>&lt;/value&gt;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&lt;/variant_state&gt;</a:t>
            </a:r>
            <a:endParaRPr lang="en-US" sz="1200" dirty="0" smtClean="0">
              <a:solidFill>
                <a:schemeClr val="tx1"/>
              </a:solidFill>
            </a:endParaRPr>
          </a:p>
          <a:p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variant_test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19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19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6" name="Rounded Rectangle 15"/>
          <p:cNvSpPr/>
          <p:nvPr/>
        </p:nvSpPr>
        <p:spPr>
          <a:xfrm>
            <a:off x="7088864" y="1647731"/>
            <a:ext cx="1738265" cy="76944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7161291" y="1647731"/>
            <a:ext cx="160246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</p:txBody>
      </p:sp>
      <p:sp>
        <p:nvSpPr>
          <p:cNvPr id="18" name="Rounded Rectangle 17"/>
          <p:cNvSpPr/>
          <p:nvPr/>
        </p:nvSpPr>
        <p:spPr>
          <a:xfrm>
            <a:off x="7088863" y="2865557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7161291" y="2873614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</p:spTree>
    <p:extLst>
      <p:ext uri="{BB962C8B-B14F-4D97-AF65-F5344CB8AC3E}">
        <p14:creationId xmlns:p14="http://schemas.microsoft.com/office/powerpoint/2010/main" val="27954661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variant_test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Open </a:t>
            </a:r>
            <a:r>
              <a:rPr lang="en-US" dirty="0"/>
              <a:t>Questions</a:t>
            </a:r>
          </a:p>
          <a:p>
            <a:pPr lvl="1"/>
            <a:r>
              <a:rPr lang="en-US" dirty="0"/>
              <a:t>Will we check all image variants at once?</a:t>
            </a:r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20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20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7088864" y="1647731"/>
            <a:ext cx="1738265" cy="76944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161291" y="1647731"/>
            <a:ext cx="160246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7088863" y="2865557"/>
            <a:ext cx="1738265" cy="98488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161291" y="2873614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Path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</p:spTree>
    <p:extLst>
      <p:ext uri="{BB962C8B-B14F-4D97-AF65-F5344CB8AC3E}">
        <p14:creationId xmlns:p14="http://schemas.microsoft.com/office/powerpoint/2010/main" val="1508947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smfproperty_test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/>
              <a:t>Check the values of properties associated with an SMF service</a:t>
            </a:r>
          </a:p>
          <a:p>
            <a:endParaRPr lang="en-US" sz="3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21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21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658368" y="2249414"/>
            <a:ext cx="6252972" cy="3900874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sz="1100" dirty="0" smtClean="0">
              <a:solidFill>
                <a:schemeClr val="tx1"/>
              </a:solidFill>
            </a:endParaRPr>
          </a:p>
          <a:p>
            <a:r>
              <a:rPr lang="en-US" sz="1100" dirty="0" smtClean="0">
                <a:solidFill>
                  <a:schemeClr val="tx1"/>
                </a:solidFill>
              </a:rPr>
              <a:t>dhaynes@ovaldi-sol11:~$ svcprop -C svc:/network/smtp:sendmail</a:t>
            </a:r>
          </a:p>
          <a:p>
            <a:r>
              <a:rPr lang="en-US" sz="1100" dirty="0" smtClean="0">
                <a:solidFill>
                  <a:schemeClr val="tx1"/>
                </a:solidFill>
              </a:rPr>
              <a:t>  config/include_info boolean false</a:t>
            </a:r>
          </a:p>
          <a:p>
            <a:r>
              <a:rPr lang="en-US" sz="1100" dirty="0" smtClean="0">
                <a:solidFill>
                  <a:schemeClr val="tx1"/>
                </a:solidFill>
              </a:rPr>
              <a:t>  config/local_only boolean true</a:t>
            </a:r>
          </a:p>
          <a:p>
            <a:r>
              <a:rPr lang="en-US" sz="1100" dirty="0" smtClean="0">
                <a:solidFill>
                  <a:schemeClr val="tx1"/>
                </a:solidFill>
              </a:rPr>
              <a:t>  config/path_to_sendmail_mc astring ""</a:t>
            </a:r>
          </a:p>
          <a:p>
            <a:r>
              <a:rPr lang="en-US" sz="1100" dirty="0" smtClean="0">
                <a:solidFill>
                  <a:schemeClr val="tx1"/>
                </a:solidFill>
              </a:rPr>
              <a:t>  config/value_authorization astring solaris.smf.value.sendmail</a:t>
            </a:r>
          </a:p>
          <a:p>
            <a:r>
              <a:rPr lang="en-US" sz="1100" dirty="0" smtClean="0">
                <a:solidFill>
                  <a:schemeClr val="tx1"/>
                </a:solidFill>
              </a:rPr>
              <a:t>  config-file/entities fmri file://localhost/etc/mail/sendmail.cf</a:t>
            </a:r>
          </a:p>
          <a:p>
            <a:r>
              <a:rPr lang="en-US" sz="1100" dirty="0" smtClean="0">
                <a:solidFill>
                  <a:schemeClr val="tx1"/>
                </a:solidFill>
              </a:rPr>
              <a:t>  config-file/grouping astring require_all</a:t>
            </a:r>
          </a:p>
          <a:p>
            <a:r>
              <a:rPr lang="en-US" sz="1100" dirty="0" smtClean="0">
                <a:solidFill>
                  <a:schemeClr val="tx1"/>
                </a:solidFill>
              </a:rPr>
              <a:t>  config-file/restart_on astring refresh</a:t>
            </a:r>
          </a:p>
          <a:p>
            <a:r>
              <a:rPr lang="en-US" sz="1100" dirty="0" smtClean="0">
                <a:solidFill>
                  <a:schemeClr val="tx1"/>
                </a:solidFill>
              </a:rPr>
              <a:t>  config-file/type astring path</a:t>
            </a:r>
          </a:p>
          <a:p>
            <a:r>
              <a:rPr lang="en-US" sz="1100" dirty="0" smtClean="0">
                <a:solidFill>
                  <a:schemeClr val="tx1"/>
                </a:solidFill>
              </a:rPr>
              <a:t>  nsswitch/entities fmri file://localhost/etc/nsswitch.conf</a:t>
            </a:r>
          </a:p>
          <a:p>
            <a:r>
              <a:rPr lang="en-US" sz="1100" dirty="0" smtClean="0">
                <a:solidFill>
                  <a:schemeClr val="tx1"/>
                </a:solidFill>
              </a:rPr>
              <a:t>…</a:t>
            </a:r>
          </a:p>
          <a:p>
            <a:endParaRPr lang="en-US" sz="1100" dirty="0">
              <a:solidFill>
                <a:schemeClr val="tx1"/>
              </a:solidFill>
            </a:endParaRPr>
          </a:p>
          <a:p>
            <a:r>
              <a:rPr lang="en-US" sz="1100" dirty="0">
                <a:solidFill>
                  <a:schemeClr val="tx1"/>
                </a:solidFill>
              </a:rPr>
              <a:t>dhaynes@ovaldi-sol11:~$ svcprop </a:t>
            </a:r>
            <a:r>
              <a:rPr lang="en-US" sz="1100" dirty="0" smtClean="0">
                <a:solidFill>
                  <a:schemeClr val="tx1"/>
                </a:solidFill>
              </a:rPr>
              <a:t>svc</a:t>
            </a:r>
            <a:r>
              <a:rPr lang="en-US" sz="1100" dirty="0">
                <a:solidFill>
                  <a:schemeClr val="tx1"/>
                </a:solidFill>
              </a:rPr>
              <a:t>:/network/smtp:sendmail/:properties/config/local_only</a:t>
            </a:r>
          </a:p>
          <a:p>
            <a:r>
              <a:rPr lang="en-US" sz="1100" dirty="0">
                <a:solidFill>
                  <a:schemeClr val="tx1"/>
                </a:solidFill>
              </a:rPr>
              <a:t>true</a:t>
            </a:r>
          </a:p>
          <a:p>
            <a:endParaRPr lang="en-US" sz="1100" dirty="0" smtClean="0">
              <a:solidFill>
                <a:schemeClr val="tx1"/>
              </a:solidFill>
            </a:endParaRPr>
          </a:p>
          <a:p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7088864" y="1647731"/>
            <a:ext cx="1738265" cy="105108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161291" y="1647731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Service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Instance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Property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7088863" y="3266216"/>
            <a:ext cx="1738265" cy="141577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161291" y="3266215"/>
            <a:ext cx="1602463" cy="14157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Service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>
                <a:ea typeface="Verdana" pitchFamily="34" charset="0"/>
                <a:cs typeface="Verdana" pitchFamily="34" charset="0"/>
              </a:rPr>
              <a:t>Instance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Property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FMRI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  <p:sp>
        <p:nvSpPr>
          <p:cNvPr id="16" name="Rounded Rectangle 15"/>
          <p:cNvSpPr/>
          <p:nvPr/>
        </p:nvSpPr>
        <p:spPr>
          <a:xfrm>
            <a:off x="2551139" y="4927144"/>
            <a:ext cx="4080547" cy="274172"/>
          </a:xfrm>
          <a:prstGeom prst="roundRect">
            <a:avLst/>
          </a:prstGeom>
          <a:noFill/>
          <a:ln w="254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cxnSp>
        <p:nvCxnSpPr>
          <p:cNvPr id="19" name="Straight Arrow Connector 18"/>
          <p:cNvCxnSpPr/>
          <p:nvPr/>
        </p:nvCxnSpPr>
        <p:spPr>
          <a:xfrm flipV="1">
            <a:off x="6343650" y="5285651"/>
            <a:ext cx="0" cy="334826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6032754" y="5609774"/>
            <a:ext cx="11978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property</a:t>
            </a:r>
          </a:p>
          <a:p>
            <a:pPr>
              <a:spcAft>
                <a:spcPts val="600"/>
              </a:spcAft>
            </a:pPr>
            <a:endParaRPr lang="en-US" sz="1600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cxnSp>
        <p:nvCxnSpPr>
          <p:cNvPr id="21" name="Straight Arrow Connector 20"/>
          <p:cNvCxnSpPr/>
          <p:nvPr/>
        </p:nvCxnSpPr>
        <p:spPr>
          <a:xfrm flipH="1" flipV="1">
            <a:off x="4542244" y="5257397"/>
            <a:ext cx="249555" cy="257923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/>
          <p:nvPr/>
        </p:nvCxnSpPr>
        <p:spPr>
          <a:xfrm flipV="1">
            <a:off x="5585840" y="5236614"/>
            <a:ext cx="105919" cy="267671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24" idx="0"/>
          </p:cNvCxnSpPr>
          <p:nvPr/>
        </p:nvCxnSpPr>
        <p:spPr>
          <a:xfrm flipV="1">
            <a:off x="2835039" y="5257397"/>
            <a:ext cx="245727" cy="138907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2236107" y="5396304"/>
            <a:ext cx="11978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 scheme</a:t>
            </a:r>
          </a:p>
          <a:p>
            <a:pPr>
              <a:spcAft>
                <a:spcPts val="600"/>
              </a:spcAft>
            </a:pPr>
            <a:endParaRPr lang="en-US" sz="1600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4511782" y="5525265"/>
            <a:ext cx="103936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instance</a:t>
            </a:r>
            <a:endParaRPr lang="en-US" sz="1200" b="1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sp>
        <p:nvSpPr>
          <p:cNvPr id="26" name="Right Brace 25"/>
          <p:cNvSpPr/>
          <p:nvPr/>
        </p:nvSpPr>
        <p:spPr>
          <a:xfrm rot="5400000">
            <a:off x="3475967" y="5181498"/>
            <a:ext cx="424243" cy="1302202"/>
          </a:xfrm>
          <a:prstGeom prst="rightBrac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34" name="Straight Arrow Connector 33"/>
          <p:cNvCxnSpPr/>
          <p:nvPr/>
        </p:nvCxnSpPr>
        <p:spPr>
          <a:xfrm flipV="1">
            <a:off x="3397014" y="5226955"/>
            <a:ext cx="183261" cy="169349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2920212" y="5396304"/>
            <a:ext cx="11978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category</a:t>
            </a:r>
          </a:p>
          <a:p>
            <a:pPr>
              <a:spcAft>
                <a:spcPts val="600"/>
              </a:spcAft>
            </a:pPr>
            <a:endParaRPr lang="en-US" sz="1600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cxnSp>
        <p:nvCxnSpPr>
          <p:cNvPr id="36" name="Straight Arrow Connector 35"/>
          <p:cNvCxnSpPr/>
          <p:nvPr/>
        </p:nvCxnSpPr>
        <p:spPr>
          <a:xfrm flipH="1" flipV="1">
            <a:off x="4104836" y="5226955"/>
            <a:ext cx="124777" cy="179830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/>
          <p:cNvSpPr txBox="1"/>
          <p:nvPr/>
        </p:nvSpPr>
        <p:spPr>
          <a:xfrm>
            <a:off x="3921270" y="5396304"/>
            <a:ext cx="103936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name</a:t>
            </a:r>
            <a:endParaRPr lang="en-US" sz="1200" b="1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3299822" y="6044721"/>
            <a:ext cx="103936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service</a:t>
            </a:r>
            <a:endParaRPr lang="en-US" sz="1200" b="1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5226176" y="5534803"/>
            <a:ext cx="103936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category</a:t>
            </a:r>
            <a:endParaRPr lang="en-US" sz="1200" b="1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sp>
        <p:nvSpPr>
          <p:cNvPr id="46" name="Right Brace 45"/>
          <p:cNvSpPr/>
          <p:nvPr/>
        </p:nvSpPr>
        <p:spPr>
          <a:xfrm rot="5400000">
            <a:off x="5870128" y="5313791"/>
            <a:ext cx="325251" cy="1302202"/>
          </a:xfrm>
          <a:prstGeom prst="rightBrac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7" name="TextBox 46"/>
          <p:cNvSpPr txBox="1"/>
          <p:nvPr/>
        </p:nvSpPr>
        <p:spPr>
          <a:xfrm>
            <a:off x="5644487" y="6128194"/>
            <a:ext cx="103936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property</a:t>
            </a:r>
            <a:endParaRPr lang="en-US" sz="1200" b="1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43727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20" grpId="0"/>
      <p:bldP spid="24" grpId="0"/>
      <p:bldP spid="25" grpId="0"/>
      <p:bldP spid="26" grpId="0" animBg="1"/>
      <p:bldP spid="35" grpId="0"/>
      <p:bldP spid="38" grpId="0"/>
      <p:bldP spid="39" grpId="0"/>
      <p:bldP spid="43" grpId="0"/>
      <p:bldP spid="46" grpId="0" animBg="1"/>
      <p:bldP spid="47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smfproperty_test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/>
              <a:t>Example use case</a:t>
            </a:r>
          </a:p>
          <a:p>
            <a:pPr lvl="1"/>
            <a:r>
              <a:rPr lang="en-US" dirty="0"/>
              <a:t>Make sure the </a:t>
            </a:r>
            <a:r>
              <a:rPr lang="en-US" dirty="0"/>
              <a:t>sendmail</a:t>
            </a:r>
            <a:r>
              <a:rPr lang="en-US" dirty="0"/>
              <a:t> service only accepts mail from the local host</a:t>
            </a:r>
          </a:p>
          <a:p>
            <a:pPr lvl="1"/>
            <a:endParaRPr lang="en-US" dirty="0"/>
          </a:p>
          <a:p>
            <a:r>
              <a:rPr lang="en-US" dirty="0"/>
              <a:t>Implementation</a:t>
            </a:r>
          </a:p>
          <a:p>
            <a:pPr lvl="1"/>
            <a:r>
              <a:rPr lang="en-US" i="1" dirty="0"/>
              <a:t>svcprop</a:t>
            </a:r>
            <a:endParaRPr lang="en-US" i="1" dirty="0"/>
          </a:p>
          <a:p>
            <a:pPr lvl="1"/>
            <a:r>
              <a:rPr lang="en-US" dirty="0"/>
              <a:t>libscf</a:t>
            </a:r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22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22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7088864" y="1647731"/>
            <a:ext cx="1738265" cy="105108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161291" y="1647731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Service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Instance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Property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7088863" y="3266216"/>
            <a:ext cx="1738265" cy="141577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161291" y="3266215"/>
            <a:ext cx="1602463" cy="14157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Service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>
                <a:ea typeface="Verdana" pitchFamily="34" charset="0"/>
                <a:cs typeface="Verdana" pitchFamily="34" charset="0"/>
              </a:rPr>
              <a:t>Instance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Property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FMRI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  <p:sp>
        <p:nvSpPr>
          <p:cNvPr id="28" name="Rounded Rectangle 27"/>
          <p:cNvSpPr/>
          <p:nvPr/>
        </p:nvSpPr>
        <p:spPr>
          <a:xfrm>
            <a:off x="576016" y="1865105"/>
            <a:ext cx="6254219" cy="421799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 smtClean="0">
                <a:solidFill>
                  <a:srgbClr val="000096"/>
                </a:solidFill>
              </a:rPr>
              <a:t>&lt;smfproperty_test</a:t>
            </a:r>
            <a:r>
              <a:rPr lang="en-US" sz="1200" dirty="0" smtClean="0">
                <a:solidFill>
                  <a:srgbClr val="F5844C"/>
                </a:solidFill>
              </a:rPr>
              <a:t> </a:t>
            </a:r>
            <a:r>
              <a:rPr lang="en-US" sz="1200" dirty="0">
                <a:solidFill>
                  <a:srgbClr val="F5844C"/>
                </a:solidFill>
              </a:rPr>
              <a:t>id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"oval:sample:tst:1"</a:t>
            </a:r>
            <a:r>
              <a:rPr lang="en-US" sz="1200" dirty="0">
                <a:solidFill>
                  <a:srgbClr val="F5844C"/>
                </a:solidFill>
              </a:rPr>
              <a:t> check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"all"</a:t>
            </a:r>
            <a:r>
              <a:rPr lang="en-US" sz="1200" dirty="0">
                <a:solidFill>
                  <a:srgbClr val="F5844C"/>
                </a:solidFill>
              </a:rPr>
              <a:t> </a:t>
            </a:r>
          </a:p>
          <a:p>
            <a:r>
              <a:rPr lang="en-US" sz="1200" dirty="0">
                <a:solidFill>
                  <a:srgbClr val="F5844C"/>
                </a:solidFill>
              </a:rPr>
              <a:t>        </a:t>
            </a:r>
            <a:r>
              <a:rPr lang="en-US" sz="1200" dirty="0" smtClean="0">
                <a:solidFill>
                  <a:srgbClr val="F5844C"/>
                </a:solidFill>
              </a:rPr>
              <a:t>comment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"Check </a:t>
            </a:r>
            <a:r>
              <a:rPr lang="en-US" sz="1200" dirty="0" smtClean="0">
                <a:solidFill>
                  <a:srgbClr val="993300"/>
                </a:solidFill>
              </a:rPr>
              <a:t>to see if the sendmail local_only property is set to ‘true’."</a:t>
            </a:r>
            <a:r>
              <a:rPr lang="en-US" sz="1200" dirty="0" smtClean="0">
                <a:solidFill>
                  <a:srgbClr val="F5844C"/>
                </a:solidFill>
              </a:rPr>
              <a:t> </a:t>
            </a:r>
            <a:r>
              <a:rPr lang="en-US" sz="1200" dirty="0">
                <a:solidFill>
                  <a:srgbClr val="F5844C"/>
                </a:solidFill>
              </a:rPr>
              <a:t>…</a:t>
            </a:r>
            <a:r>
              <a:rPr lang="en-US" sz="1200" dirty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&lt;object</a:t>
            </a:r>
            <a:r>
              <a:rPr lang="en-US" sz="1200" dirty="0">
                <a:solidFill>
                  <a:srgbClr val="F5844C"/>
                </a:solidFill>
              </a:rPr>
              <a:t> object_ref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"oval:sample:obj:1"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&lt;state</a:t>
            </a:r>
            <a:r>
              <a:rPr lang="en-US" sz="1200" dirty="0">
                <a:solidFill>
                  <a:srgbClr val="F5844C"/>
                </a:solidFill>
              </a:rPr>
              <a:t> state_ref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"oval:sample:ste:1"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endParaRPr lang="en-US" sz="1200" dirty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&lt;/smfproperty_test</a:t>
            </a:r>
            <a:r>
              <a:rPr lang="en-US" sz="1200" dirty="0">
                <a:solidFill>
                  <a:srgbClr val="000096"/>
                </a:solidFill>
              </a:rPr>
              <a:t>&gt;</a:t>
            </a:r>
          </a:p>
          <a:p>
            <a:r>
              <a:rPr lang="en-US" sz="1200" dirty="0" smtClean="0">
                <a:solidFill>
                  <a:srgbClr val="000096"/>
                </a:solidFill>
              </a:rPr>
              <a:t/>
            </a:r>
            <a:br>
              <a:rPr lang="en-US" sz="1200" dirty="0" smtClean="0">
                <a:solidFill>
                  <a:srgbClr val="000096"/>
                </a:solidFill>
              </a:rPr>
            </a:br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smfproperty_object</a:t>
            </a:r>
            <a:r>
              <a:rPr lang="en-US" sz="1200" dirty="0">
                <a:solidFill>
                  <a:srgbClr val="F5844C"/>
                </a:solidFill>
              </a:rPr>
              <a:t> id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"oval:sample:obj:1"</a:t>
            </a:r>
            <a:r>
              <a:rPr lang="en-US" sz="1200" dirty="0">
                <a:solidFill>
                  <a:srgbClr val="F5844C"/>
                </a:solidFill>
              </a:rPr>
              <a:t> …</a:t>
            </a:r>
            <a:r>
              <a:rPr lang="en-US" sz="1200" dirty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&lt;service&gt;</a:t>
            </a:r>
            <a:r>
              <a:rPr lang="en-US" sz="1200" dirty="0">
                <a:solidFill>
                  <a:srgbClr val="000000"/>
                </a:solidFill>
              </a:rPr>
              <a:t>network/smtp</a:t>
            </a:r>
            <a:r>
              <a:rPr lang="en-US" sz="1200" dirty="0">
                <a:solidFill>
                  <a:srgbClr val="000096"/>
                </a:solidFill>
              </a:rPr>
              <a:t>&lt;/service&gt;</a:t>
            </a:r>
            <a:endParaRPr lang="en-US" sz="1200" dirty="0">
              <a:solidFill>
                <a:srgbClr val="000000"/>
              </a:solidFill>
            </a:endParaRPr>
          </a:p>
          <a:p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&lt;instance&gt;</a:t>
            </a:r>
            <a:r>
              <a:rPr lang="en-US" sz="1200" dirty="0">
                <a:solidFill>
                  <a:srgbClr val="000000"/>
                </a:solidFill>
              </a:rPr>
              <a:t>sendmail</a:t>
            </a:r>
            <a:r>
              <a:rPr lang="en-US" sz="1200" dirty="0">
                <a:solidFill>
                  <a:srgbClr val="000096"/>
                </a:solidFill>
              </a:rPr>
              <a:t>&lt;/instance&gt;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&lt;property&gt;</a:t>
            </a:r>
            <a:r>
              <a:rPr lang="en-US" sz="1200" dirty="0">
                <a:solidFill>
                  <a:srgbClr val="000000"/>
                </a:solidFill>
              </a:rPr>
              <a:t>config/local_only</a:t>
            </a:r>
            <a:r>
              <a:rPr lang="en-US" sz="1200" dirty="0">
                <a:solidFill>
                  <a:srgbClr val="000096"/>
                </a:solidFill>
              </a:rPr>
              <a:t>&lt;/property&gt;</a:t>
            </a:r>
            <a:endParaRPr lang="en-US" sz="1200" dirty="0">
              <a:solidFill>
                <a:srgbClr val="000000"/>
              </a:solidFill>
            </a:endParaRPr>
          </a:p>
          <a:p>
            <a:r>
              <a:rPr lang="en-US" sz="1200" dirty="0">
                <a:solidFill>
                  <a:srgbClr val="000096"/>
                </a:solidFill>
              </a:rPr>
              <a:t>&lt;/smfproperty_object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</a:p>
          <a:p>
            <a:r>
              <a:rPr lang="en-US" sz="1200" dirty="0" smtClean="0">
                <a:solidFill>
                  <a:srgbClr val="000096"/>
                </a:solidFill>
              </a:rPr>
              <a:t/>
            </a:r>
            <a:br>
              <a:rPr lang="en-US" sz="1200" dirty="0" smtClean="0">
                <a:solidFill>
                  <a:srgbClr val="000096"/>
                </a:solidFill>
              </a:rPr>
            </a:br>
            <a:r>
              <a:rPr lang="en-US" sz="1200" dirty="0">
                <a:solidFill>
                  <a:srgbClr val="000096"/>
                </a:solidFill>
              </a:rPr>
              <a:t>&lt;smfproperty_state</a:t>
            </a:r>
            <a:r>
              <a:rPr lang="en-US" sz="1200" dirty="0">
                <a:solidFill>
                  <a:srgbClr val="F5844C"/>
                </a:solidFill>
              </a:rPr>
              <a:t> id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"oval:sample:ste:1"</a:t>
            </a:r>
            <a:r>
              <a:rPr lang="en-US" sz="1200" dirty="0">
                <a:solidFill>
                  <a:srgbClr val="F5844C"/>
                </a:solidFill>
              </a:rPr>
              <a:t> </a:t>
            </a:r>
            <a:r>
              <a:rPr lang="en-US" sz="1200" dirty="0" smtClean="0">
                <a:solidFill>
                  <a:srgbClr val="F5844C"/>
                </a:solidFill>
              </a:rPr>
              <a:t>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>
                <a:solidFill>
                  <a:srgbClr val="000096"/>
                </a:solidFill>
              </a:rPr>
              <a:t>&lt;value </a:t>
            </a:r>
            <a:r>
              <a:rPr lang="en-US" sz="1200" dirty="0">
                <a:solidFill>
                  <a:srgbClr val="F5844C"/>
                </a:solidFill>
              </a:rPr>
              <a:t>datatype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“boolean"</a:t>
            </a:r>
            <a:r>
              <a:rPr lang="en-US" sz="1200" dirty="0">
                <a:solidFill>
                  <a:srgbClr val="000096"/>
                </a:solidFill>
              </a:rPr>
              <a:t>&gt;</a:t>
            </a:r>
            <a:r>
              <a:rPr lang="en-US" sz="1200" dirty="0">
                <a:solidFill>
                  <a:srgbClr val="000000"/>
                </a:solidFill>
              </a:rPr>
              <a:t>true</a:t>
            </a:r>
            <a:r>
              <a:rPr lang="en-US" sz="1200" dirty="0">
                <a:solidFill>
                  <a:srgbClr val="000096"/>
                </a:solidFill>
              </a:rPr>
              <a:t>&lt;/value&gt;</a:t>
            </a:r>
            <a:endParaRPr lang="en-US" sz="1200" dirty="0">
              <a:solidFill>
                <a:srgbClr val="000000"/>
              </a:solidFill>
            </a:endParaRPr>
          </a:p>
          <a:p>
            <a:r>
              <a:rPr lang="en-US" sz="1200" dirty="0">
                <a:solidFill>
                  <a:srgbClr val="000096"/>
                </a:solidFill>
              </a:rPr>
              <a:t>&lt;/smfproperty_state&gt;</a:t>
            </a:r>
            <a:endParaRPr lang="en-US" sz="1200" dirty="0">
              <a:solidFill>
                <a:schemeClr val="tx1"/>
              </a:solidFill>
            </a:endParaRPr>
          </a:p>
          <a:p>
            <a:endParaRPr lang="en-US" sz="1200" dirty="0">
              <a:solidFill>
                <a:srgbClr val="000096"/>
              </a:solidFill>
            </a:endParaRPr>
          </a:p>
          <a:p>
            <a:endParaRPr lang="en-US" sz="1200" dirty="0" smtClean="0">
              <a:solidFill>
                <a:srgbClr val="000096"/>
              </a:solidFill>
            </a:endParaRPr>
          </a:p>
          <a:p>
            <a:endParaRPr lang="en-US" sz="1200" dirty="0">
              <a:solidFill>
                <a:srgbClr val="000096"/>
              </a:solidFill>
            </a:endParaRPr>
          </a:p>
          <a:p>
            <a:endParaRPr lang="en-US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20788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smfproperty_test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Open </a:t>
            </a:r>
            <a:r>
              <a:rPr lang="en-US" dirty="0"/>
              <a:t>Questions</a:t>
            </a:r>
          </a:p>
          <a:p>
            <a:pPr lvl="1"/>
            <a:r>
              <a:rPr lang="en-US" dirty="0"/>
              <a:t>Do we want to consolidate the FMRI components into a single entity?</a:t>
            </a:r>
          </a:p>
          <a:p>
            <a:pPr marL="515938" lvl="2" indent="0">
              <a:buNone/>
            </a:pPr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23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23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7088864" y="1647731"/>
            <a:ext cx="1738265" cy="105108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161291" y="1647731"/>
            <a:ext cx="1602463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Service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Instance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Property</a:t>
            </a:r>
          </a:p>
        </p:txBody>
      </p:sp>
      <p:sp>
        <p:nvSpPr>
          <p:cNvPr id="14" name="Rounded Rectangle 13"/>
          <p:cNvSpPr/>
          <p:nvPr/>
        </p:nvSpPr>
        <p:spPr>
          <a:xfrm>
            <a:off x="7088863" y="3266216"/>
            <a:ext cx="1738265" cy="141577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161291" y="3266215"/>
            <a:ext cx="1602463" cy="14157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Service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>
                <a:ea typeface="Verdana" pitchFamily="34" charset="0"/>
                <a:cs typeface="Verdana" pitchFamily="34" charset="0"/>
              </a:rPr>
              <a:t>Instance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Property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FMRI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Value</a:t>
            </a:r>
          </a:p>
        </p:txBody>
      </p:sp>
      <p:sp>
        <p:nvSpPr>
          <p:cNvPr id="17" name="Rounded Rectangle 16"/>
          <p:cNvSpPr/>
          <p:nvPr/>
        </p:nvSpPr>
        <p:spPr>
          <a:xfrm>
            <a:off x="1016508" y="2698813"/>
            <a:ext cx="4675632" cy="813826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15938" lvl="2">
              <a:spcAft>
                <a:spcPts val="600"/>
              </a:spcAft>
              <a:buClr>
                <a:srgbClr val="005F9E"/>
              </a:buClr>
              <a:buSzPct val="110000"/>
            </a:pPr>
            <a:r>
              <a:rPr lang="en-US" sz="1200" dirty="0">
                <a:solidFill>
                  <a:srgbClr val="000096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&lt;smf_object</a:t>
            </a:r>
            <a:r>
              <a:rPr lang="en-US" sz="1200" dirty="0">
                <a:solidFill>
                  <a:srgbClr val="F5844C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 id</a:t>
            </a:r>
            <a:r>
              <a:rPr lang="en-US" sz="1200" dirty="0">
                <a:solidFill>
                  <a:srgbClr val="FF8040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=</a:t>
            </a:r>
            <a:r>
              <a:rPr lang="en-US" sz="1200" dirty="0">
                <a:solidFill>
                  <a:srgbClr val="993300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"oval:org.mitre.oval:obj:11984"</a:t>
            </a:r>
            <a:r>
              <a:rPr lang="en-US" sz="1200" dirty="0">
                <a:solidFill>
                  <a:srgbClr val="F5844C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en-US" sz="1200" dirty="0" smtClean="0">
                <a:solidFill>
                  <a:srgbClr val="F5844C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…</a:t>
            </a:r>
            <a:r>
              <a:rPr lang="en-US" sz="1200" dirty="0" smtClean="0">
                <a:solidFill>
                  <a:srgbClr val="000096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&gt;</a:t>
            </a:r>
            <a:r>
              <a:rPr lang="en-US" sz="1200" dirty="0">
                <a:solidFill>
                  <a:srgbClr val="000000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/>
            </a:r>
            <a:br>
              <a:rPr lang="en-US" sz="1200" dirty="0">
                <a:solidFill>
                  <a:srgbClr val="000000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</a:br>
            <a:r>
              <a:rPr lang="en-US" sz="1200" dirty="0">
                <a:solidFill>
                  <a:srgbClr val="000000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      </a:t>
            </a:r>
            <a:r>
              <a:rPr lang="en-US" sz="1200" dirty="0">
                <a:solidFill>
                  <a:srgbClr val="000096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&lt;fmri&gt;</a:t>
            </a:r>
            <a:r>
              <a:rPr lang="en-US" sz="1200" dirty="0">
                <a:solidFill>
                  <a:srgbClr val="000000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svc:/network/http:apache2</a:t>
            </a:r>
            <a:r>
              <a:rPr lang="en-US" sz="1200" dirty="0">
                <a:solidFill>
                  <a:srgbClr val="000096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&lt;/</a:t>
            </a:r>
            <a:r>
              <a:rPr lang="en-US" sz="1200" dirty="0" smtClean="0">
                <a:solidFill>
                  <a:srgbClr val="000096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fmri&gt;</a:t>
            </a:r>
            <a:r>
              <a:rPr lang="en-US" sz="1200" dirty="0" smtClean="0">
                <a:solidFill>
                  <a:srgbClr val="000000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/>
            </a:r>
            <a:br>
              <a:rPr lang="en-US" sz="1200" dirty="0" smtClean="0">
                <a:solidFill>
                  <a:srgbClr val="000000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</a:br>
            <a:r>
              <a:rPr lang="en-US" sz="1200" dirty="0" smtClean="0">
                <a:solidFill>
                  <a:srgbClr val="000096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&lt;/</a:t>
            </a:r>
            <a:r>
              <a:rPr lang="en-US" sz="1200" dirty="0">
                <a:solidFill>
                  <a:srgbClr val="000096"/>
                </a:solidFill>
                <a:latin typeface="Helvetica LT Std" pitchFamily="34" charset="0"/>
                <a:ea typeface="Verdana" pitchFamily="34" charset="0"/>
                <a:cs typeface="Verdana" pitchFamily="34" charset="0"/>
              </a:rPr>
              <a:t>smf_object&gt;</a:t>
            </a:r>
            <a:endParaRPr lang="en-US" sz="1200" dirty="0">
              <a:solidFill>
                <a:prstClr val="black"/>
              </a:solidFill>
              <a:latin typeface="Helvetica LT Std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28017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What’s Next?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Solaris IPS Mediators</a:t>
            </a:r>
          </a:p>
          <a:p>
            <a:pPr lvl="1"/>
            <a:r>
              <a:rPr lang="en-US" dirty="0" smtClean="0"/>
              <a:t>Manage multiple implementations of an application</a:t>
            </a:r>
          </a:p>
          <a:p>
            <a:pPr lvl="1"/>
            <a:endParaRPr lang="en-US" dirty="0"/>
          </a:p>
          <a:p>
            <a:r>
              <a:rPr lang="en-US" dirty="0" smtClean="0"/>
              <a:t>SMF Methods</a:t>
            </a:r>
          </a:p>
          <a:p>
            <a:pPr lvl="1"/>
            <a:r>
              <a:rPr lang="en-US" dirty="0" smtClean="0"/>
              <a:t>Environment variables, UID, GID, privileges, working directory, etc.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SMF Layers</a:t>
            </a:r>
          </a:p>
          <a:p>
            <a:pPr lvl="1"/>
            <a:r>
              <a:rPr lang="en-US" dirty="0" smtClean="0"/>
              <a:t>Where a service or service property was set</a:t>
            </a:r>
          </a:p>
          <a:p>
            <a:pPr lvl="2"/>
            <a:r>
              <a:rPr lang="en-US" dirty="0" smtClean="0"/>
              <a:t>Admin</a:t>
            </a:r>
          </a:p>
          <a:p>
            <a:pPr lvl="2"/>
            <a:r>
              <a:rPr lang="en-US" dirty="0" smtClean="0"/>
              <a:t>Site-profile</a:t>
            </a:r>
          </a:p>
          <a:p>
            <a:pPr lvl="2"/>
            <a:r>
              <a:rPr lang="en-US" dirty="0" smtClean="0"/>
              <a:t>System-profile</a:t>
            </a:r>
          </a:p>
          <a:p>
            <a:pPr lvl="2"/>
            <a:r>
              <a:rPr lang="en-US" dirty="0" smtClean="0"/>
              <a:t>Manifest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24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5524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oval-developer-list discussions</a:t>
            </a:r>
          </a:p>
          <a:p>
            <a:pPr lvl="1"/>
            <a:r>
              <a:rPr lang="en-US" dirty="0">
                <a:hlinkClick r:id="rId2"/>
              </a:rPr>
              <a:t>http://</a:t>
            </a:r>
            <a:r>
              <a:rPr lang="en-US" dirty="0" smtClean="0">
                <a:hlinkClick r:id="rId2"/>
              </a:rPr>
              <a:t>making-security-measurable.1364806.n2.nabble.com/OVAL-schema-for-Solaris-11-IPS-packages-tp7579737.html</a:t>
            </a:r>
            <a:endParaRPr lang="en-US" dirty="0" smtClean="0"/>
          </a:p>
          <a:p>
            <a:pPr lvl="1"/>
            <a:r>
              <a:rPr lang="en-US" dirty="0">
                <a:hlinkClick r:id="rId3"/>
              </a:rPr>
              <a:t>http://</a:t>
            </a:r>
            <a:r>
              <a:rPr lang="en-US" dirty="0" smtClean="0">
                <a:hlinkClick r:id="rId3"/>
              </a:rPr>
              <a:t>making-security-measurable.1364806.n2.nabble.com/Solaris-SMF-OVAL-Schema-tp7579742.html</a:t>
            </a:r>
            <a:endParaRPr lang="en-US" dirty="0" smtClean="0"/>
          </a:p>
          <a:p>
            <a:pPr lvl="1"/>
            <a:endParaRPr lang="en-US" dirty="0" smtClean="0"/>
          </a:p>
          <a:p>
            <a:r>
              <a:rPr lang="en-US" dirty="0" smtClean="0"/>
              <a:t>Schemas and sample content</a:t>
            </a:r>
          </a:p>
          <a:p>
            <a:pPr lvl="1"/>
            <a:r>
              <a:rPr lang="en-US" dirty="0">
                <a:hlinkClick r:id="rId4"/>
              </a:rPr>
              <a:t>https://</a:t>
            </a:r>
            <a:r>
              <a:rPr lang="en-US" dirty="0" smtClean="0">
                <a:hlinkClick r:id="rId4"/>
              </a:rPr>
              <a:t>github.com/OVALProject/Sandbox</a:t>
            </a:r>
            <a:r>
              <a:rPr lang="en-US" dirty="0" smtClean="0"/>
              <a:t> (see x-solaris-*.xsd)</a:t>
            </a:r>
          </a:p>
          <a:p>
            <a:pPr lvl="1"/>
            <a:r>
              <a:rPr lang="en-US" dirty="0" smtClean="0">
                <a:hlinkClick r:id="rId5"/>
              </a:rPr>
              <a:t>https://github.com/OVALProject/Sandbox/resources/x-solaris/content</a:t>
            </a:r>
            <a:r>
              <a:rPr lang="en-US" dirty="0" smtClean="0"/>
              <a:t> (coming soon)</a:t>
            </a:r>
          </a:p>
          <a:p>
            <a:pPr lvl="1"/>
            <a:endParaRPr lang="en-US" dirty="0"/>
          </a:p>
          <a:p>
            <a:r>
              <a:rPr lang="en-US" dirty="0" smtClean="0"/>
              <a:t>Useful links</a:t>
            </a:r>
          </a:p>
          <a:p>
            <a:pPr lvl="1"/>
            <a:r>
              <a:rPr lang="en-US" dirty="0">
                <a:hlinkClick r:id="rId6"/>
              </a:rPr>
              <a:t>http://</a:t>
            </a:r>
            <a:r>
              <a:rPr lang="en-US" dirty="0" smtClean="0">
                <a:hlinkClick r:id="rId6"/>
              </a:rPr>
              <a:t>docs.oracle.com/cd/E26502_01/html/E28984/index.html</a:t>
            </a:r>
            <a:endParaRPr lang="en-US" dirty="0" smtClean="0"/>
          </a:p>
          <a:p>
            <a:pPr lvl="1"/>
            <a:r>
              <a:rPr lang="en-US" dirty="0">
                <a:hlinkClick r:id="rId7"/>
              </a:rPr>
              <a:t>http://</a:t>
            </a:r>
            <a:r>
              <a:rPr lang="en-US" dirty="0" smtClean="0">
                <a:hlinkClick r:id="rId7"/>
              </a:rPr>
              <a:t>docs.oracle.com/cd/E26502_01/html/E21383/index.html</a:t>
            </a:r>
            <a:endParaRPr lang="en-US" dirty="0" smtClean="0"/>
          </a:p>
          <a:p>
            <a:pPr lvl="1"/>
            <a:r>
              <a:rPr lang="en-US" dirty="0">
                <a:hlinkClick r:id="rId8"/>
              </a:rPr>
              <a:t>http://</a:t>
            </a:r>
            <a:r>
              <a:rPr lang="en-US" dirty="0" smtClean="0">
                <a:hlinkClick r:id="rId8"/>
              </a:rPr>
              <a:t>download.oracle.com/otndocs/tech/OTN_Demos/IPS/IPS-demo.html</a:t>
            </a:r>
            <a:endParaRPr lang="en-US" dirty="0" smtClean="0"/>
          </a:p>
          <a:p>
            <a:pPr lvl="1"/>
            <a:r>
              <a:rPr lang="en-US" dirty="0" smtClean="0">
                <a:hlinkClick r:id="rId9"/>
              </a:rPr>
              <a:t>http</a:t>
            </a:r>
            <a:r>
              <a:rPr lang="en-US" dirty="0">
                <a:hlinkClick r:id="rId9"/>
              </a:rPr>
              <a:t>://</a:t>
            </a:r>
            <a:r>
              <a:rPr lang="en-US" dirty="0" smtClean="0">
                <a:hlinkClick r:id="rId9"/>
              </a:rPr>
              <a:t>docs.oracle.com/cd/E26502_01/html/E29003/dzhid.html</a:t>
            </a:r>
            <a:endParaRPr lang="en-US" dirty="0" smtClean="0"/>
          </a:p>
          <a:p>
            <a:pPr lvl="1"/>
            <a:r>
              <a:rPr lang="en-US" dirty="0">
                <a:hlinkClick r:id="rId10"/>
              </a:rPr>
              <a:t>http://</a:t>
            </a:r>
            <a:r>
              <a:rPr lang="en-US" dirty="0" smtClean="0">
                <a:hlinkClick r:id="rId10"/>
              </a:rPr>
              <a:t>www.oracle.com/technetwork/articles/servers-storage-admin/intro-smf-basics-s11-1729181.html</a:t>
            </a:r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25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1413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26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61966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package511_test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/>
              <a:t>Check metadata of installed packages</a:t>
            </a:r>
          </a:p>
          <a:p>
            <a:endParaRPr lang="en-US" sz="3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2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7088864" y="1647731"/>
            <a:ext cx="1738265" cy="120033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161291" y="1647731"/>
            <a:ext cx="160246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Publisher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Version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Timestamp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7088864" y="3158150"/>
            <a:ext cx="1738265" cy="249299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7161291" y="3158150"/>
            <a:ext cx="1602463" cy="24929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Publisher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Version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Timestamp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FMRI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Summary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Description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Category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Updates Available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658368" y="2097019"/>
            <a:ext cx="6181344" cy="329641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dhaynes@ovaldi-sol11:~$ pkg info compress/gzip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Name: compress/gzip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Summary: GNU Zip (gzip)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Description: The GNU Zip (gzip) compression utility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Category: Applications/System Utilities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State: Installed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Publisher: solaris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Version: 1.4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Build Release: 5.11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Branch: 0.175.1.0.0.24.0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Packaging Date: September  4, 2012 05:06:03 PM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Size: 433.32 kB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FMRI: pkg://solaris/compress/gzip@1.4,5.11-0.175.1.0.0.24.0:20120904T170603Z</a:t>
            </a:r>
          </a:p>
        </p:txBody>
      </p:sp>
      <p:sp>
        <p:nvSpPr>
          <p:cNvPr id="10" name="Rounded Rectangle 9"/>
          <p:cNvSpPr/>
          <p:nvPr/>
        </p:nvSpPr>
        <p:spPr>
          <a:xfrm>
            <a:off x="909828" y="4718452"/>
            <a:ext cx="5678424" cy="274172"/>
          </a:xfrm>
          <a:prstGeom prst="roundRect">
            <a:avLst/>
          </a:prstGeom>
          <a:noFill/>
          <a:ln w="254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cxnSp>
        <p:nvCxnSpPr>
          <p:cNvPr id="13" name="Straight Arrow Connector 12"/>
          <p:cNvCxnSpPr/>
          <p:nvPr/>
        </p:nvCxnSpPr>
        <p:spPr>
          <a:xfrm flipV="1">
            <a:off x="1371600" y="5073391"/>
            <a:ext cx="557784" cy="544768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909828" y="5641242"/>
            <a:ext cx="11978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publisher</a:t>
            </a:r>
            <a:endParaRPr lang="en-US" sz="1200" b="1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cxnSp>
        <p:nvCxnSpPr>
          <p:cNvPr id="40" name="Straight Arrow Connector 39"/>
          <p:cNvCxnSpPr/>
          <p:nvPr/>
        </p:nvCxnSpPr>
        <p:spPr>
          <a:xfrm flipV="1">
            <a:off x="2568702" y="5073031"/>
            <a:ext cx="292608" cy="479230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2188845" y="5581890"/>
            <a:ext cx="11978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name</a:t>
            </a:r>
          </a:p>
          <a:p>
            <a:pPr>
              <a:spcAft>
                <a:spcPts val="600"/>
              </a:spcAft>
            </a:pPr>
            <a:endParaRPr lang="en-US" sz="1600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cxnSp>
        <p:nvCxnSpPr>
          <p:cNvPr id="47" name="Straight Arrow Connector 46"/>
          <p:cNvCxnSpPr/>
          <p:nvPr/>
        </p:nvCxnSpPr>
        <p:spPr>
          <a:xfrm flipV="1">
            <a:off x="3401568" y="5102313"/>
            <a:ext cx="146304" cy="515846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TextBox 52"/>
          <p:cNvSpPr txBox="1"/>
          <p:nvPr/>
        </p:nvSpPr>
        <p:spPr>
          <a:xfrm>
            <a:off x="3884760" y="5690375"/>
            <a:ext cx="10393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b</a:t>
            </a: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uild </a:t>
            </a:r>
            <a:r>
              <a:rPr lang="en-US" sz="1200" b="1" dirty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v</a:t>
            </a: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ersion</a:t>
            </a:r>
            <a:endParaRPr lang="en-US" sz="1200" b="1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cxnSp>
        <p:nvCxnSpPr>
          <p:cNvPr id="54" name="Straight Arrow Connector 53"/>
          <p:cNvCxnSpPr/>
          <p:nvPr/>
        </p:nvCxnSpPr>
        <p:spPr>
          <a:xfrm flipH="1" flipV="1">
            <a:off x="3908298" y="5138930"/>
            <a:ext cx="174688" cy="512210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/>
          <p:nvPr/>
        </p:nvCxnSpPr>
        <p:spPr>
          <a:xfrm flipV="1">
            <a:off x="832104" y="5042147"/>
            <a:ext cx="676656" cy="430586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310896" y="5487353"/>
            <a:ext cx="119786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 scheme</a:t>
            </a:r>
          </a:p>
          <a:p>
            <a:pPr>
              <a:spcAft>
                <a:spcPts val="600"/>
              </a:spcAft>
            </a:pPr>
            <a:endParaRPr lang="en-US" sz="1600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sp>
        <p:nvSpPr>
          <p:cNvPr id="72" name="TextBox 71"/>
          <p:cNvSpPr txBox="1"/>
          <p:nvPr/>
        </p:nvSpPr>
        <p:spPr>
          <a:xfrm>
            <a:off x="2911983" y="5641242"/>
            <a:ext cx="10393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component </a:t>
            </a:r>
            <a:r>
              <a:rPr lang="en-US" sz="1200" b="1" dirty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v</a:t>
            </a: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ersion</a:t>
            </a:r>
            <a:endParaRPr lang="en-US" sz="1200" b="1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cxnSp>
        <p:nvCxnSpPr>
          <p:cNvPr id="76" name="Straight Arrow Connector 75"/>
          <p:cNvCxnSpPr/>
          <p:nvPr/>
        </p:nvCxnSpPr>
        <p:spPr>
          <a:xfrm flipH="1" flipV="1">
            <a:off x="4609339" y="5086417"/>
            <a:ext cx="104583" cy="550327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4427791" y="5651140"/>
            <a:ext cx="10393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branch version</a:t>
            </a:r>
            <a:endParaRPr lang="en-US" sz="1200" b="1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sp>
        <p:nvSpPr>
          <p:cNvPr id="79" name="Right Brace 78"/>
          <p:cNvSpPr/>
          <p:nvPr/>
        </p:nvSpPr>
        <p:spPr>
          <a:xfrm rot="5400000">
            <a:off x="3782281" y="5296826"/>
            <a:ext cx="424243" cy="2005625"/>
          </a:xfrm>
          <a:prstGeom prst="rightBrac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0" name="TextBox 79"/>
          <p:cNvSpPr txBox="1"/>
          <p:nvPr/>
        </p:nvSpPr>
        <p:spPr>
          <a:xfrm>
            <a:off x="3613404" y="6511760"/>
            <a:ext cx="939165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version</a:t>
            </a:r>
          </a:p>
          <a:p>
            <a:pPr>
              <a:spcAft>
                <a:spcPts val="600"/>
              </a:spcAft>
            </a:pPr>
            <a:endParaRPr lang="en-US" sz="1600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  <p:cxnSp>
        <p:nvCxnSpPr>
          <p:cNvPr id="81" name="Straight Arrow Connector 80"/>
          <p:cNvCxnSpPr/>
          <p:nvPr/>
        </p:nvCxnSpPr>
        <p:spPr>
          <a:xfrm flipH="1" flipV="1">
            <a:off x="5737479" y="5140803"/>
            <a:ext cx="233553" cy="638938"/>
          </a:xfrm>
          <a:prstGeom prst="straightConnector1">
            <a:avLst/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TextBox 84"/>
          <p:cNvSpPr txBox="1"/>
          <p:nvPr/>
        </p:nvSpPr>
        <p:spPr>
          <a:xfrm>
            <a:off x="5529812" y="5790819"/>
            <a:ext cx="103936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200" b="1" dirty="0" smtClean="0">
                <a:solidFill>
                  <a:srgbClr val="FF0000"/>
                </a:solidFill>
                <a:ea typeface="Verdana" pitchFamily="34" charset="0"/>
                <a:cs typeface="Verdana" pitchFamily="34" charset="0"/>
              </a:rPr>
              <a:t>timestamp</a:t>
            </a:r>
            <a:endParaRPr lang="en-US" sz="1200" b="1" dirty="0">
              <a:solidFill>
                <a:srgbClr val="FF0000"/>
              </a:solidFill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919335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19" grpId="0"/>
      <p:bldP spid="46" grpId="0"/>
      <p:bldP spid="53" grpId="0"/>
      <p:bldP spid="63" grpId="0"/>
      <p:bldP spid="72" grpId="0"/>
      <p:bldP spid="78" grpId="0"/>
      <p:bldP spid="79" grpId="0" animBg="1"/>
      <p:bldP spid="80" grpId="0"/>
      <p:bldP spid="8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package511_test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3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3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7088864" y="1647731"/>
            <a:ext cx="1738265" cy="120033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161291" y="1647731"/>
            <a:ext cx="160246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Publisher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Version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Timestamp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7088864" y="3158150"/>
            <a:ext cx="1738265" cy="249299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7161291" y="3158150"/>
            <a:ext cx="1602463" cy="24929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Publisher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Version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Timestamp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FMRI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Summary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Description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Category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Updates Available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Example </a:t>
            </a:r>
            <a:r>
              <a:rPr lang="en-US" dirty="0"/>
              <a:t>use cases</a:t>
            </a:r>
          </a:p>
          <a:p>
            <a:pPr lvl="1"/>
            <a:r>
              <a:rPr lang="en-US" dirty="0" smtClean="0"/>
              <a:t>Determine </a:t>
            </a:r>
            <a:r>
              <a:rPr lang="en-US" dirty="0"/>
              <a:t>what software is </a:t>
            </a:r>
            <a:r>
              <a:rPr lang="en-US" dirty="0" smtClean="0"/>
              <a:t>installed</a:t>
            </a:r>
            <a:endParaRPr lang="en-US" dirty="0"/>
          </a:p>
          <a:p>
            <a:pPr lvl="1"/>
            <a:r>
              <a:rPr lang="en-US" dirty="0" smtClean="0"/>
              <a:t>See if </a:t>
            </a:r>
            <a:r>
              <a:rPr lang="en-US" dirty="0"/>
              <a:t>vulnerable versions </a:t>
            </a:r>
            <a:r>
              <a:rPr lang="en-US" dirty="0" smtClean="0"/>
              <a:t>of software are present</a:t>
            </a:r>
            <a:endParaRPr lang="en-US" dirty="0"/>
          </a:p>
          <a:p>
            <a:endParaRPr lang="en-US" dirty="0"/>
          </a:p>
          <a:p>
            <a:r>
              <a:rPr lang="en-US" dirty="0"/>
              <a:t>Implementation</a:t>
            </a:r>
          </a:p>
          <a:p>
            <a:pPr lvl="1"/>
            <a:r>
              <a:rPr lang="en-US" i="1" dirty="0" smtClean="0"/>
              <a:t>pkg info</a:t>
            </a:r>
          </a:p>
          <a:p>
            <a:pPr lvl="1"/>
            <a:r>
              <a:rPr lang="en-US" i="1" dirty="0" smtClean="0"/>
              <a:t>pkg list</a:t>
            </a:r>
            <a:endParaRPr lang="en-US" i="1" dirty="0"/>
          </a:p>
        </p:txBody>
      </p:sp>
      <p:sp>
        <p:nvSpPr>
          <p:cNvPr id="14" name="Rounded Rectangle 13"/>
          <p:cNvSpPr/>
          <p:nvPr/>
        </p:nvSpPr>
        <p:spPr>
          <a:xfrm>
            <a:off x="687725" y="1909852"/>
            <a:ext cx="6181344" cy="329641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package511_test</a:t>
            </a:r>
            <a:r>
              <a:rPr lang="en-US" sz="1200" dirty="0">
                <a:solidFill>
                  <a:srgbClr val="F5844C"/>
                </a:solidFill>
              </a:rPr>
              <a:t> id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</a:t>
            </a:r>
            <a:r>
              <a:rPr lang="en-US" sz="1200" dirty="0" smtClean="0">
                <a:solidFill>
                  <a:srgbClr val="993300"/>
                </a:solidFill>
              </a:rPr>
              <a:t>oval:sample:tst:1" </a:t>
            </a:r>
            <a:r>
              <a:rPr lang="en-US" sz="1200" dirty="0">
                <a:solidFill>
                  <a:srgbClr val="F5844C"/>
                </a:solidFill>
              </a:rPr>
              <a:t>check_existence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"at_least_one_exists" </a:t>
            </a:r>
            <a:endParaRPr lang="en-US" sz="1200" dirty="0" smtClean="0">
              <a:solidFill>
                <a:srgbClr val="993300"/>
              </a:solidFill>
            </a:endParaRPr>
          </a:p>
          <a:p>
            <a:r>
              <a:rPr lang="en-US" sz="1200" dirty="0" smtClean="0">
                <a:solidFill>
                  <a:srgbClr val="F5844C"/>
                </a:solidFill>
              </a:rPr>
              <a:t>                             check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</a:t>
            </a:r>
            <a:r>
              <a:rPr lang="en-US" sz="1200" dirty="0" smtClean="0">
                <a:solidFill>
                  <a:srgbClr val="993300"/>
                </a:solidFill>
              </a:rPr>
              <a:t>all" </a:t>
            </a:r>
            <a:r>
              <a:rPr lang="en-US" sz="1200" dirty="0" smtClean="0">
                <a:solidFill>
                  <a:srgbClr val="F5844C"/>
                </a:solidFill>
              </a:rPr>
              <a:t>comment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"GNU Zip 1.4 is installed."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&lt;object</a:t>
            </a:r>
            <a:r>
              <a:rPr lang="en-US" sz="1200" dirty="0" smtClean="0">
                <a:solidFill>
                  <a:srgbClr val="F5844C"/>
                </a:solidFill>
              </a:rPr>
              <a:t> object_ref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"oval:sample:obj:1"</a:t>
            </a:r>
            <a:r>
              <a:rPr lang="en-US" sz="1200" dirty="0" smtClean="0">
                <a:solidFill>
                  <a:srgbClr val="000096"/>
                </a:solidFill>
              </a:rPr>
              <a:t>/&gt;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&lt;/package511_test&gt;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&lt;package511_object</a:t>
            </a:r>
            <a:r>
              <a:rPr lang="en-US" sz="1200" dirty="0" smtClean="0">
                <a:solidFill>
                  <a:srgbClr val="F5844C"/>
                </a:solidFill>
              </a:rPr>
              <a:t> id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"oval:sample:obj:1"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&lt;publisher&gt;</a:t>
            </a:r>
            <a:r>
              <a:rPr lang="en-US" sz="1200" dirty="0" smtClean="0">
                <a:solidFill>
                  <a:srgbClr val="000000"/>
                </a:solidFill>
              </a:rPr>
              <a:t>solaris</a:t>
            </a:r>
            <a:r>
              <a:rPr lang="en-US" sz="1200" dirty="0" smtClean="0">
                <a:solidFill>
                  <a:srgbClr val="000096"/>
                </a:solidFill>
              </a:rPr>
              <a:t>&lt;/publisher&gt;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&lt;name&gt;</a:t>
            </a:r>
            <a:r>
              <a:rPr lang="en-US" sz="1200" dirty="0" smtClean="0">
                <a:solidFill>
                  <a:srgbClr val="000000"/>
                </a:solidFill>
              </a:rPr>
              <a:t>compress/gzip</a:t>
            </a:r>
            <a:r>
              <a:rPr lang="en-US" sz="1200" dirty="0" smtClean="0">
                <a:solidFill>
                  <a:srgbClr val="000096"/>
                </a:solidFill>
              </a:rPr>
              <a:t>&lt;/name&gt;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&lt;version</a:t>
            </a:r>
            <a:r>
              <a:rPr lang="en-US" sz="1200" dirty="0" smtClean="0">
                <a:solidFill>
                  <a:srgbClr val="F5844C"/>
                </a:solidFill>
              </a:rPr>
              <a:t> datatype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"version"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>1.4,5.11-0.175.1.0.0.24.0</a:t>
            </a:r>
            <a:r>
              <a:rPr lang="en-US" sz="1200" dirty="0" smtClean="0">
                <a:solidFill>
                  <a:srgbClr val="000096"/>
                </a:solidFill>
              </a:rPr>
              <a:t>&lt;/version&gt;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&lt;timestamp</a:t>
            </a:r>
            <a:r>
              <a:rPr lang="en-US" sz="1200" dirty="0" smtClean="0">
                <a:solidFill>
                  <a:srgbClr val="F5844C"/>
                </a:solidFill>
              </a:rPr>
              <a:t> operation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"pattern match"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r>
              <a:rPr lang="en-US" sz="1200" dirty="0" smtClean="0">
                <a:solidFill>
                  <a:srgbClr val="000000"/>
                </a:solidFill>
              </a:rPr>
              <a:t>.*</a:t>
            </a:r>
            <a:r>
              <a:rPr lang="en-US" sz="1200" dirty="0" smtClean="0">
                <a:solidFill>
                  <a:srgbClr val="000096"/>
                </a:solidFill>
              </a:rPr>
              <a:t>&lt;/timestamp&gt;</a:t>
            </a:r>
            <a:endParaRPr lang="en-US" sz="1200" dirty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&lt;/package511_object&gt;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endParaRPr lang="en-US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83260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package511_test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Open Questions</a:t>
            </a:r>
          </a:p>
          <a:p>
            <a:pPr lvl="1"/>
            <a:r>
              <a:rPr lang="en-US" sz="1900" dirty="0" smtClean="0"/>
              <a:t>Should version entity be decomposed?</a:t>
            </a:r>
          </a:p>
          <a:p>
            <a:pPr marL="287338" lvl="1" indent="0">
              <a:buNone/>
            </a:pPr>
            <a:endParaRPr lang="en-US" sz="1900" dirty="0" smtClean="0"/>
          </a:p>
          <a:p>
            <a:pPr lvl="1"/>
            <a:r>
              <a:rPr lang="en-US" sz="1900" dirty="0" smtClean="0"/>
              <a:t>Timestamp currently represented as ISO-8601 should it be changed to seconds since the epoch?</a:t>
            </a:r>
          </a:p>
          <a:p>
            <a:pPr lvl="1"/>
            <a:endParaRPr lang="en-US" sz="1900" dirty="0" smtClean="0"/>
          </a:p>
          <a:p>
            <a:pPr lvl="1"/>
            <a:r>
              <a:rPr lang="en-US" sz="1900" dirty="0" smtClean="0"/>
              <a:t>Do we need signature information?</a:t>
            </a:r>
          </a:p>
          <a:p>
            <a:pPr lvl="2"/>
            <a:r>
              <a:rPr lang="en-US" sz="1700" dirty="0" smtClean="0"/>
              <a:t>View by running </a:t>
            </a:r>
            <a:r>
              <a:rPr lang="en-US" sz="1700" i="1" dirty="0" smtClean="0"/>
              <a:t>pkg contents -m &lt;pkg_name&gt;</a:t>
            </a:r>
          </a:p>
          <a:p>
            <a:pPr lvl="2"/>
            <a:r>
              <a:rPr lang="en-US" sz="1700" dirty="0" smtClean="0"/>
              <a:t>Hash of certificate and algorithm</a:t>
            </a:r>
          </a:p>
          <a:p>
            <a:pPr lvl="2"/>
            <a:r>
              <a:rPr lang="en-US" sz="1700" dirty="0" smtClean="0"/>
              <a:t>Hashes of certificates needed </a:t>
            </a:r>
            <a:r>
              <a:rPr lang="en-US" sz="1700" dirty="0" smtClean="0"/>
              <a:t>to validate </a:t>
            </a:r>
            <a:r>
              <a:rPr lang="en-US" sz="1700" dirty="0" smtClean="0"/>
              <a:t>primary certificate</a:t>
            </a:r>
          </a:p>
          <a:p>
            <a:pPr lvl="2"/>
            <a:r>
              <a:rPr lang="en-US" sz="1700" dirty="0" smtClean="0"/>
              <a:t>Signature value</a:t>
            </a:r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4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4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7088864" y="1647731"/>
            <a:ext cx="1738265" cy="120033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161291" y="1647731"/>
            <a:ext cx="160246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Publisher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Version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Timestamp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7088864" y="3158150"/>
            <a:ext cx="1738265" cy="249299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7161291" y="3158150"/>
            <a:ext cx="1602463" cy="24929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Publisher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Version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Timestamp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FMRI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Summary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Description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Category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Updates Available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70787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packageavoidlist_test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/>
              <a:t>Check which packages have been flagged to avoid from installation on the system</a:t>
            </a:r>
          </a:p>
          <a:p>
            <a:endParaRPr lang="en-US" sz="3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5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5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7088864" y="1647731"/>
            <a:ext cx="1738265" cy="661129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161291" y="1647731"/>
            <a:ext cx="160246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(none)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7093389" y="2768059"/>
            <a:ext cx="1738265" cy="66709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7161291" y="2824605"/>
            <a:ext cx="160246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</p:txBody>
      </p:sp>
      <p:sp>
        <p:nvSpPr>
          <p:cNvPr id="12" name="Rounded Rectangle 11"/>
          <p:cNvSpPr/>
          <p:nvPr/>
        </p:nvSpPr>
        <p:spPr>
          <a:xfrm>
            <a:off x="658368" y="2308860"/>
            <a:ext cx="6181344" cy="329641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dhaynes@ovaldi-sol11:~$ pkg avoid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  desktop/xscreensaver/hacks/hacks-gl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  desktop/xscreensaver/hacks/rss-glx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  desktop/xscreensaver/hacks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  library/c++/libxml++</a:t>
            </a:r>
          </a:p>
          <a:p>
            <a:r>
              <a:rPr lang="en-US" sz="1200" dirty="0">
                <a:solidFill>
                  <a:schemeClr val="tx1"/>
                </a:solidFill>
              </a:rPr>
              <a:t>    desktop/irc/xchat</a:t>
            </a:r>
          </a:p>
        </p:txBody>
      </p:sp>
    </p:spTree>
    <p:extLst>
      <p:ext uri="{BB962C8B-B14F-4D97-AF65-F5344CB8AC3E}">
        <p14:creationId xmlns:p14="http://schemas.microsoft.com/office/powerpoint/2010/main" val="35899955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packageavoidlist_test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6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6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7088864" y="1647731"/>
            <a:ext cx="1738265" cy="661129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7161291" y="1647731"/>
            <a:ext cx="160246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(none)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13" name="Rounded Rectangle 12"/>
          <p:cNvSpPr/>
          <p:nvPr/>
        </p:nvSpPr>
        <p:spPr>
          <a:xfrm>
            <a:off x="7093389" y="2768059"/>
            <a:ext cx="1738265" cy="66709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161291" y="2824605"/>
            <a:ext cx="160246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Name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Example </a:t>
            </a:r>
            <a:r>
              <a:rPr lang="en-US" dirty="0"/>
              <a:t>use </a:t>
            </a:r>
            <a:r>
              <a:rPr lang="en-US" dirty="0" smtClean="0"/>
              <a:t>case</a:t>
            </a:r>
            <a:endParaRPr lang="en-US" dirty="0"/>
          </a:p>
          <a:p>
            <a:pPr lvl="1"/>
            <a:r>
              <a:rPr lang="en-US" dirty="0" smtClean="0"/>
              <a:t>May want to avoid installing packages if they will cause conflicts with other installed software</a:t>
            </a:r>
            <a:endParaRPr lang="en-US" dirty="0">
              <a:solidFill>
                <a:srgbClr val="FF0000"/>
              </a:solidFill>
            </a:endParaRPr>
          </a:p>
          <a:p>
            <a:endParaRPr lang="en-US" dirty="0"/>
          </a:p>
          <a:p>
            <a:r>
              <a:rPr lang="en-US" dirty="0"/>
              <a:t>Implementation</a:t>
            </a:r>
          </a:p>
          <a:p>
            <a:pPr lvl="1"/>
            <a:r>
              <a:rPr lang="en-US" i="1" dirty="0" smtClean="0"/>
              <a:t>pkg avoid</a:t>
            </a:r>
            <a:endParaRPr lang="en-US" i="1" dirty="0"/>
          </a:p>
        </p:txBody>
      </p:sp>
      <p:sp>
        <p:nvSpPr>
          <p:cNvPr id="14" name="Rounded Rectangle 13"/>
          <p:cNvSpPr/>
          <p:nvPr/>
        </p:nvSpPr>
        <p:spPr>
          <a:xfrm>
            <a:off x="665988" y="1881437"/>
            <a:ext cx="6181344" cy="329641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packageavoidlist_test</a:t>
            </a:r>
            <a:r>
              <a:rPr lang="en-US" sz="1200" dirty="0">
                <a:solidFill>
                  <a:srgbClr val="F5844C"/>
                </a:solidFill>
              </a:rPr>
              <a:t> id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"oval:sample:tst:1"</a:t>
            </a:r>
            <a:r>
              <a:rPr lang="en-US" sz="1200" dirty="0">
                <a:solidFill>
                  <a:srgbClr val="F5844C"/>
                </a:solidFill>
              </a:rPr>
              <a:t> check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"at least one"</a:t>
            </a:r>
            <a:endParaRPr lang="en-US" sz="1200" dirty="0" smtClean="0">
              <a:solidFill>
                <a:srgbClr val="F5844C"/>
              </a:solidFill>
            </a:endParaRPr>
          </a:p>
          <a:p>
            <a:r>
              <a:rPr lang="en-US" sz="1200" dirty="0" smtClean="0">
                <a:solidFill>
                  <a:srgbClr val="F5844C"/>
                </a:solidFill>
              </a:rPr>
              <a:t>                  check_existence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"at_least_one_exists"</a:t>
            </a:r>
            <a:r>
              <a:rPr lang="en-US" sz="1200" dirty="0" smtClean="0">
                <a:solidFill>
                  <a:srgbClr val="F5844C"/>
                </a:solidFill>
              </a:rPr>
              <a:t/>
            </a:r>
            <a:br>
              <a:rPr lang="en-US" sz="1200" dirty="0" smtClean="0">
                <a:solidFill>
                  <a:srgbClr val="F5844C"/>
                </a:solidFill>
              </a:rPr>
            </a:br>
            <a:r>
              <a:rPr lang="en-US" sz="1200" dirty="0" smtClean="0">
                <a:solidFill>
                  <a:srgbClr val="F5844C"/>
                </a:solidFill>
              </a:rPr>
              <a:t>                  comment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"Is the desktop/irc/xchat package on the avoid list</a:t>
            </a:r>
            <a:r>
              <a:rPr lang="en-US" sz="1200" dirty="0" smtClean="0">
                <a:solidFill>
                  <a:srgbClr val="993300"/>
                </a:solidFill>
              </a:rPr>
              <a:t>?"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>
                <a:solidFill>
                  <a:srgbClr val="000000"/>
                </a:solidFill>
              </a:rPr>
              <a:t> </a:t>
            </a:r>
            <a:r>
              <a:rPr lang="en-US" sz="1200" dirty="0" smtClean="0">
                <a:solidFill>
                  <a:srgbClr val="000000"/>
                </a:solidFill>
              </a:rPr>
              <a:t>   </a:t>
            </a:r>
            <a:r>
              <a:rPr lang="en-US" sz="1200" dirty="0" smtClean="0">
                <a:solidFill>
                  <a:srgbClr val="000096"/>
                </a:solidFill>
              </a:rPr>
              <a:t>&lt;</a:t>
            </a:r>
            <a:r>
              <a:rPr lang="en-US" sz="1200" dirty="0">
                <a:solidFill>
                  <a:srgbClr val="000096"/>
                </a:solidFill>
              </a:rPr>
              <a:t>object</a:t>
            </a:r>
            <a:r>
              <a:rPr lang="en-US" sz="1200" dirty="0">
                <a:solidFill>
                  <a:srgbClr val="F5844C"/>
                </a:solidFill>
              </a:rPr>
              <a:t> object_ref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"oval:sample:obj:1"</a:t>
            </a:r>
            <a:r>
              <a:rPr lang="en-US" sz="1200" dirty="0">
                <a:solidFill>
                  <a:srgbClr val="000096"/>
                </a:solidFill>
              </a:rPr>
              <a:t>/&gt;</a:t>
            </a:r>
            <a:r>
              <a:rPr lang="en-US" sz="1200" dirty="0">
                <a:solidFill>
                  <a:srgbClr val="000000"/>
                </a:solidFill>
              </a:rPr>
              <a:t/>
            </a:r>
            <a:br>
              <a:rPr lang="en-US" sz="1200" dirty="0">
                <a:solidFill>
                  <a:srgbClr val="000000"/>
                </a:solidFill>
              </a:rPr>
            </a:br>
            <a:r>
              <a:rPr lang="en-US" sz="1200" dirty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&lt;state</a:t>
            </a:r>
            <a:r>
              <a:rPr lang="en-US" sz="1200" dirty="0" smtClean="0">
                <a:solidFill>
                  <a:srgbClr val="F5844C"/>
                </a:solidFill>
              </a:rPr>
              <a:t> </a:t>
            </a:r>
            <a:r>
              <a:rPr lang="en-US" sz="1200" dirty="0">
                <a:solidFill>
                  <a:srgbClr val="F5844C"/>
                </a:solidFill>
              </a:rPr>
              <a:t>state_ref</a:t>
            </a:r>
            <a:r>
              <a:rPr lang="en-US" sz="1200" dirty="0">
                <a:solidFill>
                  <a:srgbClr val="FF8040"/>
                </a:solidFill>
              </a:rPr>
              <a:t>=</a:t>
            </a:r>
            <a:r>
              <a:rPr lang="en-US" sz="1200" dirty="0">
                <a:solidFill>
                  <a:srgbClr val="993300"/>
                </a:solidFill>
              </a:rPr>
              <a:t>"oval:sample:ste:1</a:t>
            </a:r>
            <a:r>
              <a:rPr lang="en-US" sz="1200" dirty="0" smtClean="0">
                <a:solidFill>
                  <a:srgbClr val="993300"/>
                </a:solidFill>
              </a:rPr>
              <a:t>"</a:t>
            </a:r>
            <a:r>
              <a:rPr lang="en-US" sz="1200" dirty="0" smtClean="0">
                <a:solidFill>
                  <a:srgbClr val="000096"/>
                </a:solidFill>
              </a:rPr>
              <a:t>/&gt;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&lt;/</a:t>
            </a:r>
            <a:r>
              <a:rPr lang="en-US" sz="1200" dirty="0">
                <a:solidFill>
                  <a:srgbClr val="000096"/>
                </a:solidFill>
              </a:rPr>
              <a:t>packageavoidlist_test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</a:p>
          <a:p>
            <a:endParaRPr lang="en-US" sz="1200" dirty="0">
              <a:solidFill>
                <a:srgbClr val="000096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&lt;packageavoidlist_object</a:t>
            </a:r>
            <a:r>
              <a:rPr lang="en-US" sz="1200" dirty="0" smtClean="0">
                <a:solidFill>
                  <a:srgbClr val="F5844C"/>
                </a:solidFill>
              </a:rPr>
              <a:t> id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"oval:sample:obj:1"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/&gt;</a:t>
            </a:r>
          </a:p>
          <a:p>
            <a:endParaRPr lang="en-US" sz="1200" dirty="0" smtClean="0">
              <a:solidFill>
                <a:srgbClr val="000096"/>
              </a:solidFill>
            </a:endParaRPr>
          </a:p>
          <a:p>
            <a:r>
              <a:rPr lang="en-US" sz="1200" dirty="0" smtClean="0">
                <a:solidFill>
                  <a:srgbClr val="000096"/>
                </a:solidFill>
              </a:rPr>
              <a:t>&lt;packageavoid_state</a:t>
            </a:r>
            <a:r>
              <a:rPr lang="en-US" sz="1200" dirty="0" smtClean="0">
                <a:solidFill>
                  <a:srgbClr val="F5844C"/>
                </a:solidFill>
              </a:rPr>
              <a:t> id</a:t>
            </a:r>
            <a:r>
              <a:rPr lang="en-US" sz="1200" dirty="0" smtClean="0">
                <a:solidFill>
                  <a:srgbClr val="FF8040"/>
                </a:solidFill>
              </a:rPr>
              <a:t>=</a:t>
            </a:r>
            <a:r>
              <a:rPr lang="en-US" sz="1200" dirty="0" smtClean="0">
                <a:solidFill>
                  <a:srgbClr val="993300"/>
                </a:solidFill>
              </a:rPr>
              <a:t>"oval:sample:ste:1"</a:t>
            </a:r>
            <a:r>
              <a:rPr lang="en-US" sz="1200" dirty="0" smtClean="0">
                <a:solidFill>
                  <a:srgbClr val="F5844C"/>
                </a:solidFill>
              </a:rPr>
              <a:t> …</a:t>
            </a:r>
            <a:r>
              <a:rPr lang="en-US" sz="1200" dirty="0" smtClean="0">
                <a:solidFill>
                  <a:srgbClr val="000096"/>
                </a:solidFill>
              </a:rPr>
              <a:t>&gt;</a:t>
            </a:r>
            <a:endParaRPr lang="en-US" sz="1200" dirty="0" smtClean="0">
              <a:solidFill>
                <a:srgbClr val="000000"/>
              </a:solidFill>
            </a:endParaRPr>
          </a:p>
          <a:p>
            <a:r>
              <a:rPr lang="en-US" sz="1200" dirty="0" smtClean="0">
                <a:solidFill>
                  <a:srgbClr val="000000"/>
                </a:solidFill>
              </a:rPr>
              <a:t>    </a:t>
            </a:r>
            <a:r>
              <a:rPr lang="en-US" sz="1200" dirty="0" smtClean="0">
                <a:solidFill>
                  <a:srgbClr val="000096"/>
                </a:solidFill>
              </a:rPr>
              <a:t>&lt;name&gt;</a:t>
            </a:r>
            <a:r>
              <a:rPr lang="en-US" sz="1200" dirty="0" smtClean="0">
                <a:solidFill>
                  <a:schemeClr val="tx1"/>
                </a:solidFill>
              </a:rPr>
              <a:t>desktop/irc/xchat</a:t>
            </a:r>
            <a:r>
              <a:rPr lang="en-US" sz="1200" dirty="0" smtClean="0">
                <a:solidFill>
                  <a:srgbClr val="000096"/>
                </a:solidFill>
              </a:rPr>
              <a:t>&lt;/name&gt;</a:t>
            </a:r>
            <a:r>
              <a:rPr lang="en-US" sz="1200" dirty="0" smtClean="0">
                <a:solidFill>
                  <a:srgbClr val="000000"/>
                </a:solidFill>
              </a:rPr>
              <a:t/>
            </a:r>
            <a:br>
              <a:rPr lang="en-US" sz="1200" dirty="0" smtClean="0">
                <a:solidFill>
                  <a:srgbClr val="000000"/>
                </a:solidFill>
              </a:rPr>
            </a:br>
            <a:r>
              <a:rPr lang="en-US" sz="1200" dirty="0" smtClean="0">
                <a:solidFill>
                  <a:srgbClr val="000096"/>
                </a:solidFill>
              </a:rPr>
              <a:t>&lt;/packageavoid_state&gt;</a:t>
            </a:r>
            <a:endParaRPr lang="en-US" sz="1200" dirty="0" smtClean="0">
              <a:solidFill>
                <a:schemeClr val="tx1"/>
              </a:solidFill>
            </a:endParaRPr>
          </a:p>
          <a:p>
            <a:pPr lvl="0"/>
            <a:endParaRPr lang="en-US" sz="12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345214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packagefreezelist_test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/>
              <a:t>Check the packages that have been frozen at a particular version</a:t>
            </a:r>
          </a:p>
          <a:p>
            <a:endParaRPr lang="en-US" sz="3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7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7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7088864" y="1647731"/>
            <a:ext cx="1738265" cy="661129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161291" y="1647731"/>
            <a:ext cx="160246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(none)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7093389" y="2768058"/>
            <a:ext cx="1738265" cy="125687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7161291" y="2824605"/>
            <a:ext cx="160246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>
                <a:ea typeface="Verdana" pitchFamily="34" charset="0"/>
                <a:cs typeface="Verdana" pitchFamily="34" charset="0"/>
              </a:rPr>
              <a:t>Version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FMRI (partial)</a:t>
            </a:r>
            <a:endParaRPr lang="en-US" sz="1400" dirty="0">
              <a:ea typeface="Verdana" pitchFamily="34" charset="0"/>
              <a:cs typeface="Verdana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>
                <a:ea typeface="Verdana" pitchFamily="34" charset="0"/>
                <a:cs typeface="Verdana" pitchFamily="34" charset="0"/>
              </a:rPr>
              <a:t>Comment</a:t>
            </a:r>
          </a:p>
        </p:txBody>
      </p:sp>
      <p:sp>
        <p:nvSpPr>
          <p:cNvPr id="12" name="Rounded Rectangle 11"/>
          <p:cNvSpPr/>
          <p:nvPr/>
        </p:nvSpPr>
        <p:spPr>
          <a:xfrm>
            <a:off x="658368" y="2308860"/>
            <a:ext cx="6181344" cy="329641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dhaynes@ovaldi-sol11:~$ pkg freeze</a:t>
            </a:r>
          </a:p>
          <a:p>
            <a:r>
              <a:rPr lang="en-US" sz="1200" dirty="0">
                <a:solidFill>
                  <a:schemeClr val="tx1"/>
                </a:solidFill>
              </a:rPr>
              <a:t>NAME </a:t>
            </a:r>
            <a:endParaRPr lang="en-US" sz="1200" dirty="0" smtClean="0">
              <a:solidFill>
                <a:schemeClr val="tx1"/>
              </a:solidFill>
            </a:endParaRPr>
          </a:p>
          <a:p>
            <a:r>
              <a:rPr lang="en-US" sz="1200" dirty="0" smtClean="0">
                <a:solidFill>
                  <a:schemeClr val="tx1"/>
                </a:solidFill>
              </a:rPr>
              <a:t>crypto/gnupg</a:t>
            </a:r>
          </a:p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en-US" sz="1200" dirty="0" smtClean="0">
                <a:solidFill>
                  <a:schemeClr val="tx1"/>
                </a:solidFill>
              </a:rPr>
              <a:t>VERSION</a:t>
            </a:r>
          </a:p>
          <a:p>
            <a:r>
              <a:rPr lang="en-US" sz="1200" dirty="0">
                <a:solidFill>
                  <a:schemeClr val="tx1"/>
                </a:solidFill>
              </a:rPr>
              <a:t>2.0.17-0.175.1.0.0.24.0:20120904T170614Z</a:t>
            </a:r>
          </a:p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en-US" sz="1200" dirty="0">
                <a:solidFill>
                  <a:schemeClr val="tx1"/>
                </a:solidFill>
              </a:rPr>
              <a:t>DATE</a:t>
            </a:r>
          </a:p>
          <a:p>
            <a:r>
              <a:rPr lang="en-US" sz="1200" dirty="0">
                <a:solidFill>
                  <a:schemeClr val="tx1"/>
                </a:solidFill>
              </a:rPr>
              <a:t>09 May 2013 17:54:55 </a:t>
            </a:r>
            <a:r>
              <a:rPr lang="en-US" sz="1200" dirty="0" smtClean="0">
                <a:solidFill>
                  <a:schemeClr val="tx1"/>
                </a:solidFill>
              </a:rPr>
              <a:t>EDT</a:t>
            </a:r>
          </a:p>
          <a:p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smtClean="0">
                <a:solidFill>
                  <a:schemeClr val="tx1"/>
                </a:solidFill>
              </a:rPr>
              <a:t>COMMENT</a:t>
            </a:r>
          </a:p>
          <a:p>
            <a:r>
              <a:rPr lang="en-US" sz="1200" dirty="0" smtClean="0">
                <a:solidFill>
                  <a:schemeClr val="tx1"/>
                </a:solidFill>
              </a:rPr>
              <a:t>None</a:t>
            </a:r>
            <a:endParaRPr lang="en-US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528707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6271034" cy="4678363"/>
          </a:xfrm>
        </p:spPr>
        <p:txBody>
          <a:bodyPr>
            <a:normAutofit/>
          </a:bodyPr>
          <a:lstStyle/>
          <a:p>
            <a:r>
              <a:rPr lang="en-US" dirty="0" smtClean="0"/>
              <a:t>Example </a:t>
            </a:r>
            <a:r>
              <a:rPr lang="en-US" dirty="0"/>
              <a:t>use case</a:t>
            </a:r>
          </a:p>
          <a:p>
            <a:pPr lvl="1"/>
            <a:r>
              <a:rPr lang="en-US" dirty="0"/>
              <a:t>Determine if packages aren’t being updated because they are frozen</a:t>
            </a:r>
          </a:p>
          <a:p>
            <a:endParaRPr lang="en-US" dirty="0"/>
          </a:p>
          <a:p>
            <a:r>
              <a:rPr lang="en-US" dirty="0"/>
              <a:t>Implementation</a:t>
            </a:r>
          </a:p>
          <a:p>
            <a:pPr lvl="1"/>
            <a:r>
              <a:rPr lang="en-US" i="1" dirty="0" smtClean="0"/>
              <a:t>pkg freeze</a:t>
            </a:r>
            <a:endParaRPr lang="en-US" i="1" dirty="0"/>
          </a:p>
          <a:p>
            <a:pPr lvl="1"/>
            <a:endParaRPr lang="en-US" dirty="0">
              <a:solidFill>
                <a:srgbClr val="FF0000"/>
              </a:solidFill>
            </a:endParaRPr>
          </a:p>
          <a:p>
            <a:pPr lvl="1"/>
            <a:endParaRPr lang="en-US" dirty="0">
              <a:solidFill>
                <a:srgbClr val="FF0000"/>
              </a:solidFill>
            </a:endParaRPr>
          </a:p>
          <a:p>
            <a:pPr lvl="1"/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packagefreezelist_test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8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5" name="Slide Number Placeholder 6"/>
          <p:cNvSpPr txBox="1">
            <a:spLocks/>
          </p:cNvSpPr>
          <p:nvPr/>
        </p:nvSpPr>
        <p:spPr>
          <a:xfrm>
            <a:off x="8451217" y="76200"/>
            <a:ext cx="495766" cy="18091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defPPr>
              <a:defRPr lang="en-US"/>
            </a:defPPr>
            <a:lvl1pPr marL="0" algn="r" defTabSz="914400" rtl="0" eaLnBrk="1" latinLnBrk="0" hangingPunct="1">
              <a:defRPr sz="1000" kern="1200">
                <a:solidFill>
                  <a:schemeClr val="tx1">
                    <a:tint val="75000"/>
                  </a:schemeClr>
                </a:solidFill>
                <a:latin typeface="Helvetica LT Std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C1CD23"/>
                </a:solidFill>
              </a:rPr>
              <a:t>|</a:t>
            </a:r>
            <a:r>
              <a:rPr lang="en-US" dirty="0" smtClean="0"/>
              <a:t> </a:t>
            </a:r>
            <a:fld id="{295008BC-DA31-4D19-837B-EFA4386B05F5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8</a:t>
            </a:fld>
            <a:r>
              <a:rPr lang="en-US" dirty="0" smtClean="0"/>
              <a:t> </a:t>
            </a:r>
            <a:r>
              <a:rPr lang="en-US" dirty="0" smtClean="0">
                <a:solidFill>
                  <a:srgbClr val="C1CD23"/>
                </a:solidFill>
              </a:rPr>
              <a:t>|</a:t>
            </a:r>
            <a:endParaRPr lang="en-US" dirty="0">
              <a:solidFill>
                <a:srgbClr val="C1CD23"/>
              </a:solidFill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646812" y="1924730"/>
            <a:ext cx="6279767" cy="418651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397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100" dirty="0" smtClean="0">
                <a:solidFill>
                  <a:srgbClr val="000096"/>
                </a:solidFill>
              </a:rPr>
              <a:t>&lt;</a:t>
            </a:r>
            <a:r>
              <a:rPr lang="en-US" sz="1100" dirty="0">
                <a:solidFill>
                  <a:srgbClr val="000096"/>
                </a:solidFill>
              </a:rPr>
              <a:t>package511_test</a:t>
            </a:r>
            <a:r>
              <a:rPr lang="en-US" sz="1100" dirty="0">
                <a:solidFill>
                  <a:srgbClr val="F5844C"/>
                </a:solidFill>
              </a:rPr>
              <a:t> id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"oval:sample:tst:1"</a:t>
            </a:r>
            <a:r>
              <a:rPr lang="en-US" sz="1100" dirty="0">
                <a:solidFill>
                  <a:srgbClr val="F5844C"/>
                </a:solidFill>
              </a:rPr>
              <a:t> check_existence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"at_least_one_exists"</a:t>
            </a:r>
            <a:r>
              <a:rPr lang="en-US" sz="1100" dirty="0" smtClean="0">
                <a:solidFill>
                  <a:srgbClr val="F5844C"/>
                </a:solidFill>
              </a:rPr>
              <a:t> …</a:t>
            </a:r>
            <a:r>
              <a:rPr lang="en-US" sz="1100" dirty="0" smtClean="0">
                <a:solidFill>
                  <a:srgbClr val="000096"/>
                </a:solidFill>
              </a:rPr>
              <a:t>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>
                <a:solidFill>
                  <a:srgbClr val="000000"/>
                </a:solidFill>
              </a:rPr>
              <a:t>      </a:t>
            </a:r>
            <a:r>
              <a:rPr lang="en-US" sz="1100" dirty="0">
                <a:solidFill>
                  <a:srgbClr val="000096"/>
                </a:solidFill>
              </a:rPr>
              <a:t>&lt;object</a:t>
            </a:r>
            <a:r>
              <a:rPr lang="en-US" sz="1100" dirty="0">
                <a:solidFill>
                  <a:srgbClr val="F5844C"/>
                </a:solidFill>
              </a:rPr>
              <a:t> object_ref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"oval:sample:obj:1</a:t>
            </a:r>
            <a:r>
              <a:rPr lang="en-US" sz="1100" dirty="0" smtClean="0">
                <a:solidFill>
                  <a:srgbClr val="993300"/>
                </a:solidFill>
              </a:rPr>
              <a:t>"</a:t>
            </a:r>
            <a:r>
              <a:rPr lang="en-US" sz="1100" dirty="0" smtClean="0">
                <a:solidFill>
                  <a:srgbClr val="000096"/>
                </a:solidFill>
              </a:rPr>
              <a:t>/&gt;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 smtClean="0">
                <a:solidFill>
                  <a:srgbClr val="000096"/>
                </a:solidFill>
              </a:rPr>
              <a:t>&lt;/</a:t>
            </a:r>
            <a:r>
              <a:rPr lang="en-US" sz="1100" dirty="0">
                <a:solidFill>
                  <a:srgbClr val="000096"/>
                </a:solidFill>
              </a:rPr>
              <a:t>package511_test&gt;</a:t>
            </a:r>
            <a:endParaRPr lang="en-US" sz="1100" dirty="0">
              <a:solidFill>
                <a:srgbClr val="000000"/>
              </a:solidFill>
            </a:endParaRPr>
          </a:p>
          <a:p>
            <a:endParaRPr lang="en-US" sz="1100" dirty="0">
              <a:solidFill>
                <a:srgbClr val="000000"/>
              </a:solidFill>
            </a:endParaRPr>
          </a:p>
          <a:p>
            <a:r>
              <a:rPr lang="en-US" sz="1100" dirty="0" smtClean="0">
                <a:solidFill>
                  <a:srgbClr val="000096"/>
                </a:solidFill>
              </a:rPr>
              <a:t>&lt;</a:t>
            </a:r>
            <a:r>
              <a:rPr lang="en-US" sz="1100" dirty="0">
                <a:solidFill>
                  <a:srgbClr val="000096"/>
                </a:solidFill>
              </a:rPr>
              <a:t>package511_object</a:t>
            </a:r>
            <a:r>
              <a:rPr lang="en-US" sz="1100" dirty="0">
                <a:solidFill>
                  <a:srgbClr val="F5844C"/>
                </a:solidFill>
              </a:rPr>
              <a:t> id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"oval:sample:obj:1</a:t>
            </a:r>
            <a:r>
              <a:rPr lang="en-US" sz="1100" dirty="0" smtClean="0">
                <a:solidFill>
                  <a:srgbClr val="993300"/>
                </a:solidFill>
              </a:rPr>
              <a:t>"</a:t>
            </a:r>
            <a:r>
              <a:rPr lang="en-US" sz="1100" dirty="0" smtClean="0">
                <a:solidFill>
                  <a:srgbClr val="F5844C"/>
                </a:solidFill>
              </a:rPr>
              <a:t> </a:t>
            </a:r>
            <a:r>
              <a:rPr lang="en-US" sz="1100" dirty="0">
                <a:solidFill>
                  <a:srgbClr val="F5844C"/>
                </a:solidFill>
              </a:rPr>
              <a:t>comment</a:t>
            </a:r>
            <a:r>
              <a:rPr lang="en-US" sz="1100" dirty="0" smtClean="0">
                <a:solidFill>
                  <a:srgbClr val="FF8040"/>
                </a:solidFill>
              </a:rPr>
              <a:t>=</a:t>
            </a:r>
            <a:r>
              <a:rPr lang="en-US" sz="1100" dirty="0" smtClean="0">
                <a:solidFill>
                  <a:srgbClr val="993300"/>
                </a:solidFill>
              </a:rPr>
              <a:t>“Get all packages."</a:t>
            </a:r>
            <a:r>
              <a:rPr lang="en-US" sz="1100" dirty="0" smtClean="0">
                <a:solidFill>
                  <a:srgbClr val="F5844C"/>
                </a:solidFill>
              </a:rPr>
              <a:t> …</a:t>
            </a:r>
            <a:r>
              <a:rPr lang="en-US" sz="1100" dirty="0" smtClean="0">
                <a:solidFill>
                  <a:srgbClr val="000096"/>
                </a:solidFill>
              </a:rPr>
              <a:t>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 smtClean="0">
                <a:solidFill>
                  <a:srgbClr val="000000"/>
                </a:solidFill>
              </a:rPr>
              <a:t>    </a:t>
            </a:r>
            <a:r>
              <a:rPr lang="en-US" sz="1100" dirty="0" smtClean="0">
                <a:solidFill>
                  <a:srgbClr val="000096"/>
                </a:solidFill>
              </a:rPr>
              <a:t>&lt;</a:t>
            </a:r>
            <a:r>
              <a:rPr lang="en-US" sz="1100" dirty="0">
                <a:solidFill>
                  <a:srgbClr val="000096"/>
                </a:solidFill>
              </a:rPr>
              <a:t>publisher</a:t>
            </a:r>
            <a:r>
              <a:rPr lang="en-US" sz="1100" dirty="0">
                <a:solidFill>
                  <a:srgbClr val="F5844C"/>
                </a:solidFill>
              </a:rPr>
              <a:t> operation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"pattern match"</a:t>
            </a:r>
            <a:r>
              <a:rPr lang="en-US" sz="1100" dirty="0">
                <a:solidFill>
                  <a:srgbClr val="000096"/>
                </a:solidFill>
              </a:rPr>
              <a:t>&gt;</a:t>
            </a:r>
            <a:r>
              <a:rPr lang="en-US" sz="1100" dirty="0">
                <a:solidFill>
                  <a:srgbClr val="000000"/>
                </a:solidFill>
              </a:rPr>
              <a:t>.*</a:t>
            </a:r>
            <a:r>
              <a:rPr lang="en-US" sz="1100" dirty="0">
                <a:solidFill>
                  <a:srgbClr val="000096"/>
                </a:solidFill>
              </a:rPr>
              <a:t>&lt;/publisher&gt;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>
                <a:solidFill>
                  <a:srgbClr val="000000"/>
                </a:solidFill>
              </a:rPr>
              <a:t>    </a:t>
            </a:r>
            <a:r>
              <a:rPr lang="en-US" sz="1100" dirty="0" smtClean="0">
                <a:solidFill>
                  <a:srgbClr val="000096"/>
                </a:solidFill>
              </a:rPr>
              <a:t>&lt;</a:t>
            </a:r>
            <a:r>
              <a:rPr lang="en-US" sz="1100" dirty="0">
                <a:solidFill>
                  <a:srgbClr val="000096"/>
                </a:solidFill>
              </a:rPr>
              <a:t>name</a:t>
            </a:r>
            <a:r>
              <a:rPr lang="en-US" sz="1100" dirty="0">
                <a:solidFill>
                  <a:srgbClr val="F5844C"/>
                </a:solidFill>
              </a:rPr>
              <a:t> operation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"pattern match"</a:t>
            </a:r>
            <a:r>
              <a:rPr lang="en-US" sz="1100" dirty="0">
                <a:solidFill>
                  <a:srgbClr val="000096"/>
                </a:solidFill>
              </a:rPr>
              <a:t>&gt;</a:t>
            </a:r>
            <a:r>
              <a:rPr lang="en-US" sz="1100" dirty="0">
                <a:solidFill>
                  <a:srgbClr val="000000"/>
                </a:solidFill>
              </a:rPr>
              <a:t>.*</a:t>
            </a:r>
            <a:r>
              <a:rPr lang="en-US" sz="1100" dirty="0">
                <a:solidFill>
                  <a:srgbClr val="000096"/>
                </a:solidFill>
              </a:rPr>
              <a:t>&lt;/name&gt;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>
                <a:solidFill>
                  <a:srgbClr val="000000"/>
                </a:solidFill>
              </a:rPr>
              <a:t>    </a:t>
            </a:r>
            <a:r>
              <a:rPr lang="en-US" sz="1100" dirty="0" smtClean="0">
                <a:solidFill>
                  <a:srgbClr val="000096"/>
                </a:solidFill>
              </a:rPr>
              <a:t>&lt;version</a:t>
            </a:r>
            <a:r>
              <a:rPr lang="en-US" sz="1100" dirty="0" smtClean="0">
                <a:solidFill>
                  <a:srgbClr val="F5844C"/>
                </a:solidFill>
              </a:rPr>
              <a:t> </a:t>
            </a:r>
            <a:r>
              <a:rPr lang="en-US" sz="1100" dirty="0">
                <a:solidFill>
                  <a:srgbClr val="F5844C"/>
                </a:solidFill>
              </a:rPr>
              <a:t>datatype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"version"</a:t>
            </a:r>
            <a:r>
              <a:rPr lang="en-US" sz="1100" dirty="0">
                <a:solidFill>
                  <a:srgbClr val="F5844C"/>
                </a:solidFill>
              </a:rPr>
              <a:t> operation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"greater than or equal"</a:t>
            </a:r>
            <a:r>
              <a:rPr lang="en-US" sz="1100" dirty="0">
                <a:solidFill>
                  <a:srgbClr val="000096"/>
                </a:solidFill>
              </a:rPr>
              <a:t>&gt;</a:t>
            </a:r>
            <a:r>
              <a:rPr lang="en-US" sz="1100" dirty="0">
                <a:solidFill>
                  <a:srgbClr val="000000"/>
                </a:solidFill>
              </a:rPr>
              <a:t>0</a:t>
            </a:r>
            <a:r>
              <a:rPr lang="en-US" sz="1100" dirty="0">
                <a:solidFill>
                  <a:srgbClr val="000096"/>
                </a:solidFill>
              </a:rPr>
              <a:t>&lt;/version&gt;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>
                <a:solidFill>
                  <a:srgbClr val="000000"/>
                </a:solidFill>
              </a:rPr>
              <a:t>    </a:t>
            </a:r>
            <a:r>
              <a:rPr lang="en-US" sz="1100" dirty="0" smtClean="0">
                <a:solidFill>
                  <a:srgbClr val="000096"/>
                </a:solidFill>
              </a:rPr>
              <a:t>&lt;timestamp</a:t>
            </a:r>
            <a:r>
              <a:rPr lang="en-US" sz="1100" dirty="0" smtClean="0">
                <a:solidFill>
                  <a:srgbClr val="F5844C"/>
                </a:solidFill>
              </a:rPr>
              <a:t> </a:t>
            </a:r>
            <a:r>
              <a:rPr lang="en-US" sz="1100" dirty="0">
                <a:solidFill>
                  <a:srgbClr val="F5844C"/>
                </a:solidFill>
              </a:rPr>
              <a:t>operation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"pattern match"</a:t>
            </a:r>
            <a:r>
              <a:rPr lang="en-US" sz="1100" dirty="0">
                <a:solidFill>
                  <a:srgbClr val="000096"/>
                </a:solidFill>
              </a:rPr>
              <a:t>&gt;</a:t>
            </a:r>
            <a:r>
              <a:rPr lang="en-US" sz="1100" dirty="0">
                <a:solidFill>
                  <a:srgbClr val="000000"/>
                </a:solidFill>
              </a:rPr>
              <a:t>.*</a:t>
            </a:r>
            <a:r>
              <a:rPr lang="en-US" sz="1100" dirty="0">
                <a:solidFill>
                  <a:srgbClr val="000096"/>
                </a:solidFill>
              </a:rPr>
              <a:t>&lt;/timestamp&gt;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>
                <a:solidFill>
                  <a:srgbClr val="000000"/>
                </a:solidFill>
              </a:rPr>
              <a:t>    </a:t>
            </a:r>
            <a:r>
              <a:rPr lang="en-US" sz="1100" dirty="0" smtClean="0">
                <a:solidFill>
                  <a:srgbClr val="000096"/>
                </a:solidFill>
              </a:rPr>
              <a:t>&lt;</a:t>
            </a:r>
            <a:r>
              <a:rPr lang="en-US" sz="1100" dirty="0">
                <a:solidFill>
                  <a:srgbClr val="000096"/>
                </a:solidFill>
              </a:rPr>
              <a:t>oval-def:filter</a:t>
            </a:r>
            <a:r>
              <a:rPr lang="en-US" sz="1100" dirty="0">
                <a:solidFill>
                  <a:srgbClr val="F5844C"/>
                </a:solidFill>
              </a:rPr>
              <a:t> action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"include"</a:t>
            </a:r>
            <a:r>
              <a:rPr lang="en-US" sz="1100" dirty="0">
                <a:solidFill>
                  <a:srgbClr val="000096"/>
                </a:solidFill>
              </a:rPr>
              <a:t>&gt;</a:t>
            </a:r>
            <a:r>
              <a:rPr lang="en-US" sz="1100" dirty="0">
                <a:solidFill>
                  <a:srgbClr val="000000"/>
                </a:solidFill>
              </a:rPr>
              <a:t>oval:sample:ste:1</a:t>
            </a:r>
            <a:r>
              <a:rPr lang="en-US" sz="1100" dirty="0">
                <a:solidFill>
                  <a:srgbClr val="000096"/>
                </a:solidFill>
              </a:rPr>
              <a:t>&lt;/oval-def:filter&gt;</a:t>
            </a:r>
            <a:r>
              <a:rPr lang="en-US" sz="1100" dirty="0">
                <a:solidFill>
                  <a:srgbClr val="000000"/>
                </a:solidFill>
              </a:rPr>
              <a:t>     </a:t>
            </a:r>
            <a:r>
              <a:rPr lang="en-US" sz="1100" dirty="0" smtClean="0">
                <a:solidFill>
                  <a:srgbClr val="000096"/>
                </a:solidFill>
              </a:rPr>
              <a:t>&lt;/</a:t>
            </a:r>
            <a:r>
              <a:rPr lang="en-US" sz="1100" dirty="0">
                <a:solidFill>
                  <a:srgbClr val="000096"/>
                </a:solidFill>
              </a:rPr>
              <a:t>package511_object&gt;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>
                <a:solidFill>
                  <a:srgbClr val="000000"/>
                </a:solidFill>
              </a:rPr>
              <a:t>    </a:t>
            </a:r>
            <a:endParaRPr lang="en-US" sz="1100" dirty="0" smtClean="0">
              <a:solidFill>
                <a:srgbClr val="000000"/>
              </a:solidFill>
            </a:endParaRPr>
          </a:p>
          <a:p>
            <a:r>
              <a:rPr lang="en-US" sz="1100" dirty="0" smtClean="0">
                <a:solidFill>
                  <a:srgbClr val="000096"/>
                </a:solidFill>
              </a:rPr>
              <a:t>&lt;</a:t>
            </a:r>
            <a:r>
              <a:rPr lang="en-US" sz="1100" dirty="0">
                <a:solidFill>
                  <a:srgbClr val="000096"/>
                </a:solidFill>
              </a:rPr>
              <a:t>packagefreezelist_object</a:t>
            </a:r>
            <a:r>
              <a:rPr lang="en-US" sz="1100" dirty="0">
                <a:solidFill>
                  <a:srgbClr val="F5844C"/>
                </a:solidFill>
              </a:rPr>
              <a:t> id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</a:t>
            </a:r>
            <a:r>
              <a:rPr lang="en-US" sz="1100" dirty="0" smtClean="0">
                <a:solidFill>
                  <a:srgbClr val="993300"/>
                </a:solidFill>
              </a:rPr>
              <a:t>oval:sample:obj:2" </a:t>
            </a:r>
            <a:r>
              <a:rPr lang="en-US" sz="1100" dirty="0">
                <a:solidFill>
                  <a:srgbClr val="F5844C"/>
                </a:solidFill>
              </a:rPr>
              <a:t>comment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“Get all </a:t>
            </a:r>
            <a:r>
              <a:rPr lang="en-US" sz="1100" dirty="0" smtClean="0">
                <a:solidFill>
                  <a:srgbClr val="993300"/>
                </a:solidFill>
              </a:rPr>
              <a:t>frozen packages</a:t>
            </a:r>
            <a:r>
              <a:rPr lang="en-US" sz="1100" dirty="0">
                <a:solidFill>
                  <a:srgbClr val="993300"/>
                </a:solidFill>
              </a:rPr>
              <a:t>."</a:t>
            </a:r>
            <a:r>
              <a:rPr lang="en-US" sz="1100" dirty="0" smtClean="0">
                <a:solidFill>
                  <a:srgbClr val="993300"/>
                </a:solidFill>
              </a:rPr>
              <a:t> </a:t>
            </a:r>
            <a:r>
              <a:rPr lang="en-US" sz="1100" dirty="0" smtClean="0">
                <a:solidFill>
                  <a:srgbClr val="F5844C"/>
                </a:solidFill>
              </a:rPr>
              <a:t>…</a:t>
            </a:r>
            <a:r>
              <a:rPr lang="en-US" sz="1100" dirty="0" smtClean="0">
                <a:solidFill>
                  <a:srgbClr val="000096"/>
                </a:solidFill>
              </a:rPr>
              <a:t>/&gt;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endParaRPr lang="en-US" sz="1100" dirty="0" smtClean="0">
              <a:solidFill>
                <a:srgbClr val="000000"/>
              </a:solidFill>
            </a:endParaRPr>
          </a:p>
          <a:p>
            <a:r>
              <a:rPr lang="en-US" sz="1100" dirty="0" smtClean="0">
                <a:solidFill>
                  <a:srgbClr val="000096"/>
                </a:solidFill>
              </a:rPr>
              <a:t>&lt;</a:t>
            </a:r>
            <a:r>
              <a:rPr lang="en-US" sz="1100" dirty="0">
                <a:solidFill>
                  <a:srgbClr val="000096"/>
                </a:solidFill>
              </a:rPr>
              <a:t>package511_state</a:t>
            </a:r>
            <a:r>
              <a:rPr lang="en-US" sz="1100" dirty="0">
                <a:solidFill>
                  <a:srgbClr val="F5844C"/>
                </a:solidFill>
              </a:rPr>
              <a:t> id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"oval:sample:ste:1"</a:t>
            </a:r>
            <a:r>
              <a:rPr lang="en-US" sz="1100" dirty="0">
                <a:solidFill>
                  <a:srgbClr val="F5844C"/>
                </a:solidFill>
              </a:rPr>
              <a:t> </a:t>
            </a:r>
            <a:r>
              <a:rPr lang="en-US" sz="1100" dirty="0" smtClean="0">
                <a:solidFill>
                  <a:srgbClr val="F5844C"/>
                </a:solidFill>
              </a:rPr>
              <a:t>…</a:t>
            </a:r>
            <a:r>
              <a:rPr lang="en-US" sz="1100" dirty="0" smtClean="0">
                <a:solidFill>
                  <a:srgbClr val="000096"/>
                </a:solidFill>
              </a:rPr>
              <a:t>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 smtClean="0">
                <a:solidFill>
                  <a:srgbClr val="000000"/>
                </a:solidFill>
              </a:rPr>
              <a:t>    </a:t>
            </a:r>
            <a:r>
              <a:rPr lang="en-US" sz="1100" dirty="0" smtClean="0">
                <a:solidFill>
                  <a:srgbClr val="000096"/>
                </a:solidFill>
              </a:rPr>
              <a:t>&lt;name</a:t>
            </a:r>
            <a:r>
              <a:rPr lang="en-US" sz="1100" dirty="0" smtClean="0">
                <a:solidFill>
                  <a:srgbClr val="F5844C"/>
                </a:solidFill>
              </a:rPr>
              <a:t> </a:t>
            </a:r>
            <a:r>
              <a:rPr lang="en-US" sz="1100" dirty="0">
                <a:solidFill>
                  <a:srgbClr val="F5844C"/>
                </a:solidFill>
              </a:rPr>
              <a:t>var_ref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"oval:sample:var:1"</a:t>
            </a:r>
            <a:r>
              <a:rPr lang="en-US" sz="1100" dirty="0">
                <a:solidFill>
                  <a:srgbClr val="F5844C"/>
                </a:solidFill>
              </a:rPr>
              <a:t> var_check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"at least </a:t>
            </a:r>
            <a:r>
              <a:rPr lang="en-US" sz="1100" dirty="0" smtClean="0">
                <a:solidFill>
                  <a:srgbClr val="993300"/>
                </a:solidFill>
              </a:rPr>
              <a:t>one</a:t>
            </a:r>
            <a:r>
              <a:rPr lang="en-US" sz="1100" dirty="0" smtClean="0">
                <a:solidFill>
                  <a:srgbClr val="993300"/>
                </a:solidFill>
              </a:rPr>
              <a:t>" </a:t>
            </a:r>
            <a:r>
              <a:rPr lang="en-US" sz="1100" dirty="0" smtClean="0">
                <a:solidFill>
                  <a:srgbClr val="000096"/>
                </a:solidFill>
              </a:rPr>
              <a:t>/&gt;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>
                <a:solidFill>
                  <a:srgbClr val="000000"/>
                </a:solidFill>
              </a:rPr>
              <a:t>    </a:t>
            </a:r>
            <a:r>
              <a:rPr lang="en-US" sz="1100" dirty="0" smtClean="0">
                <a:solidFill>
                  <a:srgbClr val="000096"/>
                </a:solidFill>
              </a:rPr>
              <a:t>&lt;</a:t>
            </a:r>
            <a:r>
              <a:rPr lang="en-US" sz="1100" dirty="0">
                <a:solidFill>
                  <a:srgbClr val="000096"/>
                </a:solidFill>
              </a:rPr>
              <a:t>updates_available</a:t>
            </a:r>
            <a:r>
              <a:rPr lang="en-US" sz="1100" dirty="0">
                <a:solidFill>
                  <a:srgbClr val="F5844C"/>
                </a:solidFill>
              </a:rPr>
              <a:t> datatype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"boolean"</a:t>
            </a:r>
            <a:r>
              <a:rPr lang="en-US" sz="1100" dirty="0">
                <a:solidFill>
                  <a:srgbClr val="000096"/>
                </a:solidFill>
              </a:rPr>
              <a:t>&gt;</a:t>
            </a:r>
            <a:r>
              <a:rPr lang="en-US" sz="1100" dirty="0">
                <a:solidFill>
                  <a:srgbClr val="000000"/>
                </a:solidFill>
              </a:rPr>
              <a:t>true</a:t>
            </a:r>
            <a:r>
              <a:rPr lang="en-US" sz="1100" dirty="0">
                <a:solidFill>
                  <a:srgbClr val="000096"/>
                </a:solidFill>
              </a:rPr>
              <a:t>&lt;/updates_available</a:t>
            </a:r>
            <a:r>
              <a:rPr lang="en-US" sz="1100" dirty="0" smtClean="0">
                <a:solidFill>
                  <a:srgbClr val="000096"/>
                </a:solidFill>
              </a:rPr>
              <a:t>&gt;</a:t>
            </a:r>
            <a:endParaRPr lang="en-US" sz="1100" dirty="0" smtClean="0">
              <a:solidFill>
                <a:srgbClr val="000000"/>
              </a:solidFill>
            </a:endParaRPr>
          </a:p>
          <a:p>
            <a:r>
              <a:rPr lang="en-US" sz="1100" dirty="0" smtClean="0">
                <a:solidFill>
                  <a:srgbClr val="000096"/>
                </a:solidFill>
              </a:rPr>
              <a:t>&lt;/</a:t>
            </a:r>
            <a:r>
              <a:rPr lang="en-US" sz="1100" dirty="0">
                <a:solidFill>
                  <a:srgbClr val="000096"/>
                </a:solidFill>
              </a:rPr>
              <a:t>package511_state&gt;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 smtClean="0">
                <a:solidFill>
                  <a:srgbClr val="000096"/>
                </a:solidFill>
              </a:rPr>
              <a:t>&lt;</a:t>
            </a:r>
            <a:r>
              <a:rPr lang="en-US" sz="1100" dirty="0">
                <a:solidFill>
                  <a:srgbClr val="000096"/>
                </a:solidFill>
              </a:rPr>
              <a:t>local_variable</a:t>
            </a:r>
            <a:r>
              <a:rPr lang="en-US" sz="1100" dirty="0">
                <a:solidFill>
                  <a:srgbClr val="F5844C"/>
                </a:solidFill>
              </a:rPr>
              <a:t> id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"oval:sample:var:1"</a:t>
            </a:r>
            <a:r>
              <a:rPr lang="en-US" sz="1100" dirty="0">
                <a:solidFill>
                  <a:srgbClr val="F5844C"/>
                </a:solidFill>
              </a:rPr>
              <a:t> </a:t>
            </a:r>
            <a:r>
              <a:rPr lang="en-US" sz="1100" dirty="0" smtClean="0">
                <a:solidFill>
                  <a:srgbClr val="F5844C"/>
                </a:solidFill>
              </a:rPr>
              <a:t>comment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"Get </a:t>
            </a:r>
            <a:r>
              <a:rPr lang="en-US" sz="1100" dirty="0" smtClean="0">
                <a:solidFill>
                  <a:srgbClr val="993300"/>
                </a:solidFill>
              </a:rPr>
              <a:t>all </a:t>
            </a:r>
            <a:r>
              <a:rPr lang="en-US" sz="1100" dirty="0" smtClean="0">
                <a:solidFill>
                  <a:srgbClr val="993300"/>
                </a:solidFill>
              </a:rPr>
              <a:t>names."</a:t>
            </a:r>
            <a:r>
              <a:rPr lang="en-US" sz="1100" dirty="0" smtClean="0">
                <a:solidFill>
                  <a:srgbClr val="F5844C"/>
                </a:solidFill>
              </a:rPr>
              <a:t> </a:t>
            </a:r>
            <a:r>
              <a:rPr lang="en-US" sz="1100" dirty="0">
                <a:solidFill>
                  <a:srgbClr val="F5844C"/>
                </a:solidFill>
              </a:rPr>
              <a:t>…</a:t>
            </a:r>
            <a:r>
              <a:rPr lang="en-US" sz="1100" dirty="0" smtClean="0">
                <a:solidFill>
                  <a:srgbClr val="000096"/>
                </a:solidFill>
              </a:rPr>
              <a:t>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 smtClean="0">
                <a:solidFill>
                  <a:srgbClr val="000000"/>
                </a:solidFill>
              </a:rPr>
              <a:t>   </a:t>
            </a:r>
            <a:r>
              <a:rPr lang="en-US" sz="1100" dirty="0" smtClean="0">
                <a:solidFill>
                  <a:srgbClr val="000096"/>
                </a:solidFill>
              </a:rPr>
              <a:t>&lt;</a:t>
            </a:r>
            <a:r>
              <a:rPr lang="en-US" sz="1100" dirty="0">
                <a:solidFill>
                  <a:srgbClr val="000096"/>
                </a:solidFill>
              </a:rPr>
              <a:t>object_component</a:t>
            </a:r>
            <a:r>
              <a:rPr lang="en-US" sz="1100" dirty="0">
                <a:solidFill>
                  <a:srgbClr val="F5844C"/>
                </a:solidFill>
              </a:rPr>
              <a:t> object_ref</a:t>
            </a:r>
            <a:r>
              <a:rPr lang="en-US" sz="1100" dirty="0">
                <a:solidFill>
                  <a:srgbClr val="FF8040"/>
                </a:solidFill>
              </a:rPr>
              <a:t>=</a:t>
            </a:r>
            <a:r>
              <a:rPr lang="en-US" sz="1100" dirty="0">
                <a:solidFill>
                  <a:srgbClr val="993300"/>
                </a:solidFill>
              </a:rPr>
              <a:t>"oval:sample:obj:2"</a:t>
            </a:r>
            <a:r>
              <a:rPr lang="en-US" sz="1100" dirty="0">
                <a:solidFill>
                  <a:srgbClr val="F5844C"/>
                </a:solidFill>
              </a:rPr>
              <a:t> </a:t>
            </a:r>
            <a:r>
              <a:rPr lang="en-US" sz="1100" dirty="0">
                <a:solidFill>
                  <a:srgbClr val="F5844C"/>
                </a:solidFill>
              </a:rPr>
              <a:t>item_field</a:t>
            </a:r>
            <a:r>
              <a:rPr lang="en-US" sz="1100" dirty="0" smtClean="0">
                <a:solidFill>
                  <a:srgbClr val="FF8040"/>
                </a:solidFill>
              </a:rPr>
              <a:t>=</a:t>
            </a:r>
            <a:r>
              <a:rPr lang="en-US" sz="1100" dirty="0" smtClean="0">
                <a:solidFill>
                  <a:srgbClr val="993300"/>
                </a:solidFill>
              </a:rPr>
              <a:t>“</a:t>
            </a:r>
            <a:r>
              <a:rPr lang="en-US" sz="1100" dirty="0" smtClean="0">
                <a:solidFill>
                  <a:srgbClr val="993300"/>
                </a:solidFill>
              </a:rPr>
              <a:t>name</a:t>
            </a:r>
            <a:r>
              <a:rPr lang="en-US" sz="1100" dirty="0" smtClean="0">
                <a:solidFill>
                  <a:srgbClr val="993300"/>
                </a:solidFill>
              </a:rPr>
              <a:t>"</a:t>
            </a:r>
            <a:r>
              <a:rPr lang="en-US" sz="1100" dirty="0" smtClean="0">
                <a:solidFill>
                  <a:srgbClr val="000096"/>
                </a:solidFill>
              </a:rPr>
              <a:t>/&gt;</a:t>
            </a:r>
            <a:r>
              <a:rPr lang="en-US" sz="1100" dirty="0">
                <a:solidFill>
                  <a:srgbClr val="000000"/>
                </a:solidFill>
              </a:rPr>
              <a:t/>
            </a:r>
            <a:br>
              <a:rPr lang="en-US" sz="1100" dirty="0">
                <a:solidFill>
                  <a:srgbClr val="000000"/>
                </a:solidFill>
              </a:rPr>
            </a:br>
            <a:r>
              <a:rPr lang="en-US" sz="1100" dirty="0" smtClean="0">
                <a:solidFill>
                  <a:srgbClr val="000096"/>
                </a:solidFill>
              </a:rPr>
              <a:t>&lt;/</a:t>
            </a:r>
            <a:r>
              <a:rPr lang="en-US" sz="1100" dirty="0">
                <a:solidFill>
                  <a:srgbClr val="000096"/>
                </a:solidFill>
              </a:rPr>
              <a:t>local_variable&gt;</a:t>
            </a:r>
            <a:endParaRPr lang="en-US" sz="1100" dirty="0">
              <a:solidFill>
                <a:prstClr val="black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7088864" y="1647731"/>
            <a:ext cx="1738265" cy="661129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161291" y="1647731"/>
            <a:ext cx="160246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Object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(none)</a:t>
            </a:r>
            <a:endParaRPr lang="en-US" sz="1400" dirty="0">
              <a:ea typeface="Verdana" pitchFamily="34" charset="0"/>
              <a:cs typeface="Verdana" pitchFamily="34" charset="0"/>
            </a:endParaRPr>
          </a:p>
        </p:txBody>
      </p:sp>
      <p:sp>
        <p:nvSpPr>
          <p:cNvPr id="14" name="Rounded Rectangle 13"/>
          <p:cNvSpPr/>
          <p:nvPr/>
        </p:nvSpPr>
        <p:spPr>
          <a:xfrm>
            <a:off x="7093389" y="2768058"/>
            <a:ext cx="1738265" cy="125687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solidFill>
              <a:srgbClr val="C1CD23"/>
            </a:solidFill>
          </a:ln>
          <a:effectLst>
            <a:glow rad="101600">
              <a:srgbClr val="C1CD23">
                <a:alpha val="40000"/>
              </a:srgb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161291" y="2824605"/>
            <a:ext cx="160246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ea typeface="Verdana" pitchFamily="34" charset="0"/>
                <a:cs typeface="Verdana" pitchFamily="34" charset="0"/>
              </a:rPr>
              <a:t>State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>
                <a:ea typeface="Verdana" pitchFamily="34" charset="0"/>
                <a:cs typeface="Verdana" pitchFamily="34" charset="0"/>
              </a:rPr>
              <a:t>Name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>
                <a:ea typeface="Verdana" pitchFamily="34" charset="0"/>
                <a:cs typeface="Verdana" pitchFamily="34" charset="0"/>
              </a:rPr>
              <a:t>Version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 smtClean="0">
                <a:ea typeface="Verdana" pitchFamily="34" charset="0"/>
                <a:cs typeface="Verdana" pitchFamily="34" charset="0"/>
              </a:rPr>
              <a:t>FMRI (partial)</a:t>
            </a:r>
            <a:endParaRPr lang="en-US" sz="1400" dirty="0">
              <a:ea typeface="Verdana" pitchFamily="34" charset="0"/>
              <a:cs typeface="Verdana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en-US" sz="1400" dirty="0">
                <a:ea typeface="Verdana" pitchFamily="34" charset="0"/>
                <a:cs typeface="Verdana" pitchFamily="34" charset="0"/>
              </a:rPr>
              <a:t>Comment</a:t>
            </a:r>
          </a:p>
        </p:txBody>
      </p:sp>
    </p:spTree>
    <p:extLst>
      <p:ext uri="{BB962C8B-B14F-4D97-AF65-F5344CB8AC3E}">
        <p14:creationId xmlns:p14="http://schemas.microsoft.com/office/powerpoint/2010/main" val="14413999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</p:bldLst>
  </p:timing>
</p:sld>
</file>

<file path=ppt/theme/theme1.xml><?xml version="1.0" encoding="utf-8"?>
<a:theme xmlns:a="http://schemas.openxmlformats.org/drawingml/2006/main" name="HS SEDI Template v8">
  <a:themeElements>
    <a:clrScheme name="MITRE Corporate Colors">
      <a:dk1>
        <a:sysClr val="windowText" lastClr="000000"/>
      </a:dk1>
      <a:lt1>
        <a:sysClr val="window" lastClr="FFFFFF"/>
      </a:lt1>
      <a:dk2>
        <a:srgbClr val="005F9E"/>
      </a:dk2>
      <a:lt2>
        <a:srgbClr val="EEECE1"/>
      </a:lt2>
      <a:accent1>
        <a:srgbClr val="00B3DC"/>
      </a:accent1>
      <a:accent2>
        <a:srgbClr val="F7901E"/>
      </a:accent2>
      <a:accent3>
        <a:srgbClr val="FFE23C"/>
      </a:accent3>
      <a:accent4>
        <a:srgbClr val="C1CD23"/>
      </a:accent4>
      <a:accent5>
        <a:srgbClr val="C6401D"/>
      </a:accent5>
      <a:accent6>
        <a:srgbClr val="FFFFFF"/>
      </a:accent6>
      <a:hlink>
        <a:srgbClr val="0000FF"/>
      </a:hlink>
      <a:folHlink>
        <a:srgbClr val="800080"/>
      </a:folHlink>
    </a:clrScheme>
    <a:fontScheme name="MITRE Corporate Fonts">
      <a:majorFont>
        <a:latin typeface="Helvetica LT Std"/>
        <a:ea typeface=""/>
        <a:cs typeface=""/>
      </a:majorFont>
      <a:minorFont>
        <a:latin typeface="Helvetica LT Std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 w="6350">
          <a:solidFill>
            <a:schemeClr val="tx1">
              <a:lumMod val="50000"/>
              <a:lumOff val="50000"/>
            </a:schemeClr>
          </a:solidFill>
        </a:ln>
      </a:spPr>
      <a:bodyPr rtlCol="0" anchor="ctr"/>
      <a:lstStyle>
        <a:defPPr algn="ctr">
          <a:defRPr smtClean="0">
            <a:solidFill>
              <a:schemeClr val="tx1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>
          <a:solidFill>
            <a:schemeClr val="tx1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spcAft>
            <a:spcPts val="600"/>
          </a:spcAft>
          <a:defRPr sz="1600">
            <a:ea typeface="Verdana" pitchFamily="34" charset="0"/>
            <a:cs typeface="Verdana" pitchFamily="34" charset="0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MITRE_x0020_Sensitivity xmlns="http://schemas.microsoft.com/sharepoint/v3">Internal MITRE Information</MITRE_x0020_Sensitivity>
    <_Contributor xmlns="http://schemas.microsoft.com/sharepoint/v3/fields" xsi:nil="true"/>
    <Release_x0020_Statement xmlns="http://schemas.microsoft.com/sharepoint/v3">For Internal MITRE Use</Release_x0020_Statement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MITRE Work" ma:contentTypeID="0x010100823A99C636F7423283FB0D200866C613009C350112D9C42940A283B599BAAA3036" ma:contentTypeVersion="0" ma:contentTypeDescription="Materials and documents that contain MITRE authored content and other content directly attributable to MITRE and its work" ma:contentTypeScope="" ma:versionID="3fb093f03058fcc63c63275f509b1004">
  <xsd:schema xmlns:xsd="http://www.w3.org/2001/XMLSchema" xmlns:xs="http://www.w3.org/2001/XMLSchema" xmlns:p="http://schemas.microsoft.com/office/2006/metadata/properties" xmlns:ns1="http://schemas.microsoft.com/sharepoint/v3" xmlns:ns2="http://schemas.microsoft.com/sharepoint/v3/fields" targetNamespace="http://schemas.microsoft.com/office/2006/metadata/properties" ma:root="true" ma:fieldsID="dd6022b7494373201edaf026fcd50180" ns1:_="" ns2:_="">
    <xsd:import namespace="http://schemas.microsoft.com/sharepoint/v3"/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Contributor" minOccurs="0"/>
                <xsd:element ref="ns1:MITRE_x0020_Sensitivity"/>
                <xsd:element ref="ns1:Release_x0020_Statement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MITRE_x0020_Sensitivity" ma:index="10" ma:displayName="Sensitivity" ma:default="Internal MITRE Information" ma:internalName="MITRE_x0020_Sensitivity">
      <xsd:simpleType>
        <xsd:restriction base="dms:Choice">
          <xsd:enumeration value="Public Information"/>
          <xsd:enumeration value="Internal MITRE Information"/>
          <xsd:enumeration value="Sensitive Information"/>
          <xsd:enumeration value="Highly Sensitive Information"/>
        </xsd:restriction>
      </xsd:simpleType>
    </xsd:element>
    <xsd:element name="Release_x0020_Statement" ma:index="11" ma:displayName="Release Statement" ma:default="For Internal MITRE Use" ma:internalName="Release_x0020_Statement">
      <xsd:simpleType>
        <xsd:union memberTypes="dms:Text">
          <xsd:simpleType>
            <xsd:restriction base="dms:Choice">
              <xsd:enumeration value="Approved for Public Release"/>
              <xsd:enumeration value="For Internal MITRE Use"/>
              <xsd:enumeration value="For Release to All Sponsors"/>
              <xsd:enumeration value="For Limited Internal MITRE Use"/>
              <xsd:enumeration value="For Limited External Release"/>
              <xsd:enumeration value="Privileged: Sensitive Personal Information"/>
              <xsd:enumeration value="MITRE Proprietary"/>
              <xsd:enumeration value="Source Selection Sensitive"/>
              <xsd:enumeration value="Restricted: Highly Sensitive Personal Information"/>
            </xsd:restriction>
          </xsd:simpleType>
        </xsd:un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Contributor" ma:index="9" nillable="true" ma:displayName="Contributor" ma:description="One or more people or organizations that contributed to this resource" ma:internalName="_Contributor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 ma:index="8" ma:displayName="Author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4.xml><?xml version="1.0" encoding="utf-8"?>
<?mso-contentType ?>
<customXsn xmlns="http://schemas.microsoft.com/office/2006/metadata/customXsn">
  <xsnLocation/>
  <cached>True</cached>
  <openByDefault>True</openByDefault>
  <xsnScope/>
</customXsn>
</file>

<file path=customXml/itemProps1.xml><?xml version="1.0" encoding="utf-8"?>
<ds:datastoreItem xmlns:ds="http://schemas.openxmlformats.org/officeDocument/2006/customXml" ds:itemID="{FB1507C7-6C22-4D15-8233-C34E2A750B0C}"/>
</file>

<file path=customXml/itemProps2.xml><?xml version="1.0" encoding="utf-8"?>
<ds:datastoreItem xmlns:ds="http://schemas.openxmlformats.org/officeDocument/2006/customXml" ds:itemID="{8AD96AC7-108F-42BD-8114-33A8F6EB7780}"/>
</file>

<file path=customXml/itemProps3.xml><?xml version="1.0" encoding="utf-8"?>
<ds:datastoreItem xmlns:ds="http://schemas.openxmlformats.org/officeDocument/2006/customXml" ds:itemID="{151F78BF-48F9-4432-BC09-C27499B249E5}"/>
</file>

<file path=customXml/itemProps4.xml><?xml version="1.0" encoding="utf-8"?>
<ds:datastoreItem xmlns:ds="http://schemas.openxmlformats.org/officeDocument/2006/customXml" ds:itemID="{999444AF-5438-46C5-B6DC-E4EC875CA862}"/>
</file>

<file path=docProps/app.xml><?xml version="1.0" encoding="utf-8"?>
<Properties xmlns="http://schemas.openxmlformats.org/officeDocument/2006/extended-properties" xmlns:vt="http://schemas.openxmlformats.org/officeDocument/2006/docPropsVTypes">
  <Template>HS SEDI Template v8</Template>
  <TotalTime>4358</TotalTime>
  <Words>1375</Words>
  <Application>Microsoft Office PowerPoint</Application>
  <PresentationFormat>On-screen Show (4:3)</PresentationFormat>
  <Paragraphs>584</Paragraphs>
  <Slides>27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HS SEDI Template v8</vt:lpstr>
      <vt:lpstr>OVAL and Oracle Solaris</vt:lpstr>
      <vt:lpstr>Introduction</vt:lpstr>
      <vt:lpstr>package511_test</vt:lpstr>
      <vt:lpstr>package511_test</vt:lpstr>
      <vt:lpstr>package511_test</vt:lpstr>
      <vt:lpstr>packageavoidlist_test</vt:lpstr>
      <vt:lpstr>packageavoidlist_test</vt:lpstr>
      <vt:lpstr>packagefreezelist_test</vt:lpstr>
      <vt:lpstr>packagefreezelist_test</vt:lpstr>
      <vt:lpstr>packagepublisher_test</vt:lpstr>
      <vt:lpstr>packagepublisher_test</vt:lpstr>
      <vt:lpstr>packagepublisher_test</vt:lpstr>
      <vt:lpstr>image_test</vt:lpstr>
      <vt:lpstr>image_test</vt:lpstr>
      <vt:lpstr>image_test</vt:lpstr>
      <vt:lpstr>facet_test</vt:lpstr>
      <vt:lpstr>facet_test</vt:lpstr>
      <vt:lpstr>facet_test</vt:lpstr>
      <vt:lpstr>variant_test</vt:lpstr>
      <vt:lpstr>variant_test</vt:lpstr>
      <vt:lpstr>variant_test</vt:lpstr>
      <vt:lpstr>smfproperty_test</vt:lpstr>
      <vt:lpstr>smfproperty_test</vt:lpstr>
      <vt:lpstr>smfproperty_test</vt:lpstr>
      <vt:lpstr>What’s Next?</vt:lpstr>
      <vt:lpstr>Resources</vt:lpstr>
      <vt:lpstr>Questions?</vt:lpstr>
    </vt:vector>
  </TitlesOfParts>
  <Company>The MITRE Corporation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Haynes, Dan</dc:creator>
  <dc:description>For internal MITRE use</dc:description>
  <cp:lastModifiedBy>Haynes, Dan</cp:lastModifiedBy>
  <cp:revision>551</cp:revision>
  <dcterms:created xsi:type="dcterms:W3CDTF">2013-07-16T15:55:42Z</dcterms:created>
  <dcterms:modified xsi:type="dcterms:W3CDTF">2013-07-23T12:30:05Z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0x010100823A99C636F7423283FB0D200866C613009C350112D9C42940A283B599BAAA3036</vt:lpwstr>
  </property>
</Properties>
</file>